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6" r:id="rId10"/>
    <p:sldId id="271" r:id="rId11"/>
    <p:sldId id="272" r:id="rId12"/>
    <p:sldId id="273" r:id="rId13"/>
    <p:sldId id="274" r:id="rId14"/>
    <p:sldId id="275" r:id="rId15"/>
    <p:sldId id="276" r:id="rId16"/>
    <p:sldId id="277" r:id="rId17"/>
    <p:sldId id="278" r:id="rId18"/>
    <p:sldId id="264" r:id="rId19"/>
    <p:sldId id="265" r:id="rId20"/>
    <p:sldId id="279" r:id="rId21"/>
    <p:sldId id="267" r:id="rId22"/>
    <p:sldId id="268" r:id="rId23"/>
    <p:sldId id="269" r:id="rId24"/>
    <p:sldId id="280" r:id="rId25"/>
    <p:sldId id="281" r:id="rId26"/>
    <p:sldId id="282" r:id="rId27"/>
    <p:sldId id="283" r:id="rId28"/>
    <p:sldId id="284" r:id="rId29"/>
  </p:sldIdLst>
  <p:sldSz cx="18288000" cy="10287000"/>
  <p:notesSz cx="6858000" cy="9144000"/>
  <p:embeddedFontLst>
    <p:embeddedFont>
      <p:font typeface="Be Vietnam Pro" pitchFamily="2" charset="77"/>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Noto Sans" panose="020B050204050402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6" autoAdjust="0"/>
    <p:restoredTop sz="94558" autoAdjust="0"/>
  </p:normalViewPr>
  <p:slideViewPr>
    <p:cSldViewPr>
      <p:cViewPr varScale="1">
        <p:scale>
          <a:sx n="80" d="100"/>
          <a:sy n="80" d="100"/>
        </p:scale>
        <p:origin x="124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640" b="0" i="0" u="none" strike="noStrike" kern="1200" spc="0" baseline="0">
                <a:solidFill>
                  <a:schemeClr val="bg1"/>
                </a:solidFill>
                <a:latin typeface="+mn-lt"/>
                <a:ea typeface="+mn-ea"/>
                <a:cs typeface="+mn-cs"/>
              </a:defRPr>
            </a:pPr>
            <a:r>
              <a:rPr lang="en-US"/>
              <a:t>Thị phần của nền tảng di động so với các nền tảng khác 2022</a:t>
            </a:r>
          </a:p>
        </c:rich>
      </c:tx>
      <c:overlay val="0"/>
      <c:spPr>
        <a:noFill/>
        <a:ln>
          <a:noFill/>
        </a:ln>
        <a:effectLst/>
      </c:spPr>
      <c:txPr>
        <a:bodyPr rot="0" spcFirstLastPara="1" vertOverflow="ellipsis" vert="horz" wrap="square" anchor="ctr" anchorCtr="1"/>
        <a:lstStyle/>
        <a:p>
          <a:pPr>
            <a:defRPr sz="2640" b="0" i="0" u="none" strike="noStrike" kern="1200" spc="0" baseline="0">
              <a:solidFill>
                <a:schemeClr val="bg1"/>
              </a:solidFill>
              <a:latin typeface="+mn-lt"/>
              <a:ea typeface="+mn-ea"/>
              <a:cs typeface="+mn-cs"/>
            </a:defRPr>
          </a:pPr>
          <a:endParaRPr lang="en-VN"/>
        </a:p>
      </c:txPr>
    </c:title>
    <c:autoTitleDeleted val="0"/>
    <c:plotArea>
      <c:layout/>
      <c:pieChart>
        <c:varyColors val="1"/>
        <c:ser>
          <c:idx val="0"/>
          <c:order val="0"/>
          <c:tx>
            <c:strRef>
              <c:f>Sheet1!$B$1</c:f>
              <c:strCache>
                <c:ptCount val="1"/>
                <c:pt idx="0">
                  <c:v>Thị phần của thiết bị di động so với các thiết bị khác</c:v>
                </c:pt>
              </c:strCache>
            </c:strRef>
          </c:tx>
          <c:dPt>
            <c:idx val="0"/>
            <c:bubble3D val="0"/>
            <c:explosion val="9"/>
            <c:spPr>
              <a:solidFill>
                <a:schemeClr val="accent5">
                  <a:shade val="58000"/>
                </a:schemeClr>
              </a:solidFill>
              <a:ln w="19050">
                <a:solidFill>
                  <a:schemeClr val="lt1"/>
                </a:solidFill>
              </a:ln>
              <a:effectLst/>
            </c:spPr>
            <c:extLst>
              <c:ext xmlns:c16="http://schemas.microsoft.com/office/drawing/2014/chart" uri="{C3380CC4-5D6E-409C-BE32-E72D297353CC}">
                <c16:uniqueId val="{00000001-FB08-214A-B135-E12B6673582C}"/>
              </c:ext>
            </c:extLst>
          </c:dPt>
          <c:dPt>
            <c:idx val="1"/>
            <c:bubble3D val="0"/>
            <c:spPr>
              <a:solidFill>
                <a:schemeClr val="accent5">
                  <a:shade val="86000"/>
                </a:schemeClr>
              </a:solidFill>
              <a:ln w="19050">
                <a:solidFill>
                  <a:schemeClr val="lt1"/>
                </a:solidFill>
              </a:ln>
              <a:effectLst/>
            </c:spPr>
            <c:extLst>
              <c:ext xmlns:c16="http://schemas.microsoft.com/office/drawing/2014/chart" uri="{C3380CC4-5D6E-409C-BE32-E72D297353CC}">
                <c16:uniqueId val="{00000003-FB08-214A-B135-E12B6673582C}"/>
              </c:ext>
            </c:extLst>
          </c:dPt>
          <c:dPt>
            <c:idx val="2"/>
            <c:bubble3D val="0"/>
            <c:spPr>
              <a:solidFill>
                <a:schemeClr val="accent5">
                  <a:tint val="86000"/>
                </a:schemeClr>
              </a:solidFill>
              <a:ln w="19050">
                <a:solidFill>
                  <a:schemeClr val="lt1"/>
                </a:solidFill>
              </a:ln>
              <a:effectLst/>
            </c:spPr>
            <c:extLst>
              <c:ext xmlns:c16="http://schemas.microsoft.com/office/drawing/2014/chart" uri="{C3380CC4-5D6E-409C-BE32-E72D297353CC}">
                <c16:uniqueId val="{00000005-FB08-214A-B135-E12B6673582C}"/>
              </c:ext>
            </c:extLst>
          </c:dPt>
          <c:dPt>
            <c:idx val="3"/>
            <c:bubble3D val="0"/>
            <c:spPr>
              <a:solidFill>
                <a:schemeClr val="accent5">
                  <a:tint val="58000"/>
                </a:schemeClr>
              </a:solidFill>
              <a:ln w="19050">
                <a:solidFill>
                  <a:schemeClr val="lt1"/>
                </a:solidFill>
              </a:ln>
              <a:effectLst/>
            </c:spPr>
            <c:extLst>
              <c:ext xmlns:c16="http://schemas.microsoft.com/office/drawing/2014/chart" uri="{C3380CC4-5D6E-409C-BE32-E72D297353CC}">
                <c16:uniqueId val="{00000007-FB08-214A-B135-E12B6673582C}"/>
              </c:ext>
            </c:extLst>
          </c:dPt>
          <c:dLbls>
            <c:spPr>
              <a:noFill/>
              <a:ln>
                <a:noFill/>
              </a:ln>
              <a:effectLst/>
            </c:spPr>
            <c:txPr>
              <a:bodyPr rot="0" spcFirstLastPara="1" vertOverflow="ellipsis" vert="horz" wrap="square" anchor="ctr" anchorCtr="1"/>
              <a:lstStyle/>
              <a:p>
                <a:pPr>
                  <a:defRPr sz="2200" b="0" i="0" u="none" strike="noStrike" kern="1200" baseline="0">
                    <a:solidFill>
                      <a:schemeClr val="bg1"/>
                    </a:solidFill>
                    <a:latin typeface="+mn-lt"/>
                    <a:ea typeface="+mn-ea"/>
                    <a:cs typeface="+mn-cs"/>
                  </a:defRPr>
                </a:pPr>
                <a:endParaRPr lang="en-V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Mobile</c:v>
                </c:pt>
                <c:pt idx="1">
                  <c:v>Desktop</c:v>
                </c:pt>
                <c:pt idx="2">
                  <c:v>Tablet</c:v>
                </c:pt>
                <c:pt idx="3">
                  <c:v>Console</c:v>
                </c:pt>
              </c:strCache>
            </c:strRef>
          </c:cat>
          <c:val>
            <c:numRef>
              <c:f>Sheet1!$B$2:$B$5</c:f>
              <c:numCache>
                <c:formatCode>0.00%</c:formatCode>
                <c:ptCount val="4"/>
                <c:pt idx="0">
                  <c:v>0.59299999999999997</c:v>
                </c:pt>
                <c:pt idx="1">
                  <c:v>0.38450000000000001</c:v>
                </c:pt>
                <c:pt idx="2">
                  <c:v>2.2200000000000001E-2</c:v>
                </c:pt>
                <c:pt idx="3">
                  <c:v>2.9999999999999997E-4</c:v>
                </c:pt>
              </c:numCache>
            </c:numRef>
          </c:val>
          <c:extLst>
            <c:ext xmlns:c16="http://schemas.microsoft.com/office/drawing/2014/chart" uri="{C3380CC4-5D6E-409C-BE32-E72D297353CC}">
              <c16:uniqueId val="{00000008-FB08-214A-B135-E12B6673582C}"/>
            </c:ext>
          </c:extLst>
        </c:ser>
        <c:dLbls>
          <c:showLegendKey val="0"/>
          <c:showVal val="0"/>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2200" b="0" i="0" u="none" strike="noStrike" kern="1200" baseline="0">
              <a:solidFill>
                <a:schemeClr val="bg1"/>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a:solidFill>
            <a:schemeClr val="bg1"/>
          </a:solidFill>
        </a:defRPr>
      </a:pPr>
      <a:endParaRPr lang="en-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Thị</a:t>
            </a:r>
            <a:r>
              <a:rPr lang="en-US" baseline="0"/>
              <a:t> phần của hệ điều hành di động 09/2018 - 09/2022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lineChart>
        <c:grouping val="standard"/>
        <c:varyColors val="0"/>
        <c:ser>
          <c:idx val="0"/>
          <c:order val="0"/>
          <c:tx>
            <c:strRef>
              <c:f>Sheet1!$B$1</c:f>
              <c:strCache>
                <c:ptCount val="1"/>
                <c:pt idx="0">
                  <c:v>Android</c:v>
                </c:pt>
              </c:strCache>
            </c:strRef>
          </c:tx>
          <c:spPr>
            <a:ln w="28575" cap="rnd">
              <a:solidFill>
                <a:schemeClr val="accent1"/>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Sheet1!$B$2:$B$50</c:f>
              <c:numCache>
                <c:formatCode>General</c:formatCode>
                <c:ptCount val="49"/>
                <c:pt idx="0">
                  <c:v>76.61</c:v>
                </c:pt>
                <c:pt idx="1">
                  <c:v>74.69</c:v>
                </c:pt>
                <c:pt idx="2">
                  <c:v>72.349999999999994</c:v>
                </c:pt>
                <c:pt idx="3">
                  <c:v>75.16</c:v>
                </c:pt>
                <c:pt idx="4">
                  <c:v>74.45</c:v>
                </c:pt>
                <c:pt idx="5">
                  <c:v>74.150000000000006</c:v>
                </c:pt>
                <c:pt idx="6">
                  <c:v>75.33</c:v>
                </c:pt>
                <c:pt idx="7">
                  <c:v>75.22</c:v>
                </c:pt>
                <c:pt idx="8">
                  <c:v>75.34</c:v>
                </c:pt>
                <c:pt idx="9">
                  <c:v>76.03</c:v>
                </c:pt>
                <c:pt idx="10">
                  <c:v>76.08</c:v>
                </c:pt>
                <c:pt idx="11">
                  <c:v>76.23</c:v>
                </c:pt>
                <c:pt idx="12">
                  <c:v>76.239999999999995</c:v>
                </c:pt>
                <c:pt idx="13">
                  <c:v>76.67</c:v>
                </c:pt>
                <c:pt idx="14">
                  <c:v>75.819999999999993</c:v>
                </c:pt>
                <c:pt idx="15">
                  <c:v>74.13</c:v>
                </c:pt>
                <c:pt idx="16">
                  <c:v>74.3</c:v>
                </c:pt>
                <c:pt idx="17">
                  <c:v>73.3</c:v>
                </c:pt>
                <c:pt idx="18">
                  <c:v>72.260000000000005</c:v>
                </c:pt>
                <c:pt idx="19">
                  <c:v>70.680000000000007</c:v>
                </c:pt>
                <c:pt idx="20">
                  <c:v>72.599999999999994</c:v>
                </c:pt>
                <c:pt idx="21">
                  <c:v>74.14</c:v>
                </c:pt>
                <c:pt idx="22">
                  <c:v>74.599999999999994</c:v>
                </c:pt>
                <c:pt idx="23">
                  <c:v>74.25</c:v>
                </c:pt>
                <c:pt idx="24">
                  <c:v>74.44</c:v>
                </c:pt>
                <c:pt idx="25">
                  <c:v>72.92</c:v>
                </c:pt>
                <c:pt idx="26">
                  <c:v>71.180000000000007</c:v>
                </c:pt>
                <c:pt idx="27">
                  <c:v>72.48</c:v>
                </c:pt>
                <c:pt idx="28">
                  <c:v>71.930000000000007</c:v>
                </c:pt>
                <c:pt idx="29">
                  <c:v>71.900000000000006</c:v>
                </c:pt>
                <c:pt idx="30">
                  <c:v>71.83</c:v>
                </c:pt>
                <c:pt idx="31">
                  <c:v>72.19</c:v>
                </c:pt>
                <c:pt idx="32">
                  <c:v>72.72</c:v>
                </c:pt>
                <c:pt idx="33">
                  <c:v>72.83</c:v>
                </c:pt>
                <c:pt idx="34">
                  <c:v>72.209999999999994</c:v>
                </c:pt>
                <c:pt idx="35">
                  <c:v>72.739999999999995</c:v>
                </c:pt>
                <c:pt idx="36">
                  <c:v>72.44</c:v>
                </c:pt>
                <c:pt idx="37">
                  <c:v>71.09</c:v>
                </c:pt>
                <c:pt idx="38">
                  <c:v>70.739999999999995</c:v>
                </c:pt>
                <c:pt idx="39">
                  <c:v>70.010000000000005</c:v>
                </c:pt>
                <c:pt idx="40">
                  <c:v>69.739999999999995</c:v>
                </c:pt>
                <c:pt idx="41">
                  <c:v>70.94</c:v>
                </c:pt>
                <c:pt idx="42">
                  <c:v>71.7</c:v>
                </c:pt>
                <c:pt idx="43">
                  <c:v>71.59</c:v>
                </c:pt>
                <c:pt idx="44">
                  <c:v>71.45</c:v>
                </c:pt>
                <c:pt idx="45">
                  <c:v>72.12</c:v>
                </c:pt>
                <c:pt idx="46">
                  <c:v>71.849999999999994</c:v>
                </c:pt>
                <c:pt idx="47">
                  <c:v>71.52</c:v>
                </c:pt>
                <c:pt idx="48">
                  <c:v>71.17</c:v>
                </c:pt>
              </c:numCache>
            </c:numRef>
          </c:val>
          <c:smooth val="0"/>
          <c:extLst>
            <c:ext xmlns:c16="http://schemas.microsoft.com/office/drawing/2014/chart" uri="{C3380CC4-5D6E-409C-BE32-E72D297353CC}">
              <c16:uniqueId val="{00000000-7E85-4F49-A34F-DCD72709F660}"/>
            </c:ext>
          </c:extLst>
        </c:ser>
        <c:ser>
          <c:idx val="1"/>
          <c:order val="1"/>
          <c:tx>
            <c:strRef>
              <c:f>Sheet1!$C$1</c:f>
              <c:strCache>
                <c:ptCount val="1"/>
                <c:pt idx="0">
                  <c:v>iOS</c:v>
                </c:pt>
              </c:strCache>
            </c:strRef>
          </c:tx>
          <c:spPr>
            <a:ln w="28575" cap="rnd">
              <a:solidFill>
                <a:schemeClr val="accent2"/>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Sheet1!$C$2:$C$50</c:f>
              <c:numCache>
                <c:formatCode>General</c:formatCode>
                <c:ptCount val="49"/>
                <c:pt idx="0">
                  <c:v>20.66</c:v>
                </c:pt>
                <c:pt idx="1">
                  <c:v>22.34</c:v>
                </c:pt>
                <c:pt idx="2">
                  <c:v>24.44</c:v>
                </c:pt>
                <c:pt idx="3">
                  <c:v>21.98</c:v>
                </c:pt>
                <c:pt idx="4">
                  <c:v>22.85</c:v>
                </c:pt>
                <c:pt idx="5">
                  <c:v>23.28</c:v>
                </c:pt>
                <c:pt idx="6">
                  <c:v>22.4</c:v>
                </c:pt>
                <c:pt idx="7">
                  <c:v>22.76</c:v>
                </c:pt>
                <c:pt idx="8">
                  <c:v>22.66</c:v>
                </c:pt>
                <c:pt idx="9">
                  <c:v>22.04</c:v>
                </c:pt>
                <c:pt idx="10">
                  <c:v>22.01</c:v>
                </c:pt>
                <c:pt idx="11">
                  <c:v>22.17</c:v>
                </c:pt>
                <c:pt idx="12">
                  <c:v>22.48</c:v>
                </c:pt>
                <c:pt idx="13">
                  <c:v>22.09</c:v>
                </c:pt>
                <c:pt idx="14">
                  <c:v>22.9</c:v>
                </c:pt>
                <c:pt idx="15">
                  <c:v>24.79</c:v>
                </c:pt>
                <c:pt idx="16">
                  <c:v>24.76</c:v>
                </c:pt>
                <c:pt idx="17">
                  <c:v>25.89</c:v>
                </c:pt>
                <c:pt idx="18">
                  <c:v>27.03</c:v>
                </c:pt>
                <c:pt idx="19">
                  <c:v>28.79</c:v>
                </c:pt>
                <c:pt idx="20">
                  <c:v>26.72</c:v>
                </c:pt>
                <c:pt idx="21">
                  <c:v>25.26</c:v>
                </c:pt>
                <c:pt idx="22">
                  <c:v>24.82</c:v>
                </c:pt>
                <c:pt idx="23">
                  <c:v>25.15</c:v>
                </c:pt>
                <c:pt idx="24">
                  <c:v>24.98</c:v>
                </c:pt>
                <c:pt idx="25">
                  <c:v>26.53</c:v>
                </c:pt>
                <c:pt idx="26">
                  <c:v>28.19</c:v>
                </c:pt>
                <c:pt idx="27">
                  <c:v>26.91</c:v>
                </c:pt>
                <c:pt idx="28">
                  <c:v>27.47</c:v>
                </c:pt>
                <c:pt idx="29">
                  <c:v>27.33</c:v>
                </c:pt>
                <c:pt idx="30">
                  <c:v>27.41</c:v>
                </c:pt>
                <c:pt idx="31">
                  <c:v>27</c:v>
                </c:pt>
                <c:pt idx="32">
                  <c:v>26.46</c:v>
                </c:pt>
                <c:pt idx="33">
                  <c:v>26.35</c:v>
                </c:pt>
                <c:pt idx="34">
                  <c:v>26.92</c:v>
                </c:pt>
                <c:pt idx="35">
                  <c:v>26.42</c:v>
                </c:pt>
                <c:pt idx="36">
                  <c:v>26.75</c:v>
                </c:pt>
                <c:pt idx="37">
                  <c:v>28.21</c:v>
                </c:pt>
                <c:pt idx="38">
                  <c:v>28.54</c:v>
                </c:pt>
                <c:pt idx="39">
                  <c:v>29.24</c:v>
                </c:pt>
                <c:pt idx="40">
                  <c:v>29.49</c:v>
                </c:pt>
                <c:pt idx="41">
                  <c:v>28.29</c:v>
                </c:pt>
                <c:pt idx="42">
                  <c:v>27.57</c:v>
                </c:pt>
                <c:pt idx="43">
                  <c:v>27.68</c:v>
                </c:pt>
                <c:pt idx="44">
                  <c:v>27.83</c:v>
                </c:pt>
                <c:pt idx="45">
                  <c:v>27.22</c:v>
                </c:pt>
                <c:pt idx="46">
                  <c:v>27.5</c:v>
                </c:pt>
                <c:pt idx="47">
                  <c:v>27.83</c:v>
                </c:pt>
                <c:pt idx="48">
                  <c:v>28.16</c:v>
                </c:pt>
              </c:numCache>
            </c:numRef>
          </c:val>
          <c:smooth val="0"/>
          <c:extLst>
            <c:ext xmlns:c16="http://schemas.microsoft.com/office/drawing/2014/chart" uri="{C3380CC4-5D6E-409C-BE32-E72D297353CC}">
              <c16:uniqueId val="{00000001-7E85-4F49-A34F-DCD72709F660}"/>
            </c:ext>
          </c:extLst>
        </c:ser>
        <c:ser>
          <c:idx val="2"/>
          <c:order val="2"/>
          <c:tx>
            <c:strRef>
              <c:f>Sheet1!$D$1</c:f>
              <c:strCache>
                <c:ptCount val="1"/>
                <c:pt idx="0">
                  <c:v>KaiOS</c:v>
                </c:pt>
              </c:strCache>
            </c:strRef>
          </c:tx>
          <c:spPr>
            <a:ln w="28575" cap="rnd">
              <a:solidFill>
                <a:schemeClr val="accent3"/>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Sheet1!$D$2:$D$50</c:f>
              <c:numCache>
                <c:formatCode>General</c:formatCode>
                <c:ptCount val="49"/>
                <c:pt idx="0">
                  <c:v>0.56000000000000005</c:v>
                </c:pt>
                <c:pt idx="1">
                  <c:v>0.93</c:v>
                </c:pt>
                <c:pt idx="2">
                  <c:v>1.1200000000000001</c:v>
                </c:pt>
                <c:pt idx="3">
                  <c:v>1.1299999999999999</c:v>
                </c:pt>
                <c:pt idx="4">
                  <c:v>1.1000000000000001</c:v>
                </c:pt>
                <c:pt idx="5">
                  <c:v>0.96</c:v>
                </c:pt>
                <c:pt idx="6">
                  <c:v>0.84</c:v>
                </c:pt>
                <c:pt idx="7">
                  <c:v>0.73</c:v>
                </c:pt>
                <c:pt idx="8">
                  <c:v>0.77</c:v>
                </c:pt>
                <c:pt idx="9">
                  <c:v>0.79</c:v>
                </c:pt>
                <c:pt idx="10">
                  <c:v>0.81</c:v>
                </c:pt>
                <c:pt idx="11">
                  <c:v>0.59</c:v>
                </c:pt>
                <c:pt idx="12">
                  <c:v>0.38</c:v>
                </c:pt>
                <c:pt idx="13">
                  <c:v>0.42</c:v>
                </c:pt>
                <c:pt idx="14">
                  <c:v>0.49</c:v>
                </c:pt>
                <c:pt idx="15">
                  <c:v>0.35</c:v>
                </c:pt>
                <c:pt idx="16">
                  <c:v>0.21</c:v>
                </c:pt>
                <c:pt idx="17">
                  <c:v>0.23</c:v>
                </c:pt>
                <c:pt idx="18">
                  <c:v>0.32</c:v>
                </c:pt>
                <c:pt idx="19">
                  <c:v>0.12</c:v>
                </c:pt>
                <c:pt idx="20">
                  <c:v>0.2</c:v>
                </c:pt>
                <c:pt idx="21">
                  <c:v>0.13</c:v>
                </c:pt>
                <c:pt idx="22">
                  <c:v>0.1</c:v>
                </c:pt>
                <c:pt idx="23">
                  <c:v>0.08</c:v>
                </c:pt>
                <c:pt idx="24">
                  <c:v>0.08</c:v>
                </c:pt>
                <c:pt idx="25">
                  <c:v>7.0000000000000007E-2</c:v>
                </c:pt>
                <c:pt idx="26">
                  <c:v>0.13</c:v>
                </c:pt>
                <c:pt idx="27">
                  <c:v>0.13</c:v>
                </c:pt>
                <c:pt idx="28">
                  <c:v>0.1</c:v>
                </c:pt>
                <c:pt idx="29">
                  <c:v>0.14000000000000001</c:v>
                </c:pt>
                <c:pt idx="30">
                  <c:v>0.14000000000000001</c:v>
                </c:pt>
                <c:pt idx="31">
                  <c:v>0.17</c:v>
                </c:pt>
                <c:pt idx="32">
                  <c:v>0.17</c:v>
                </c:pt>
                <c:pt idx="33">
                  <c:v>0.18</c:v>
                </c:pt>
                <c:pt idx="34">
                  <c:v>0.19</c:v>
                </c:pt>
                <c:pt idx="35">
                  <c:v>0.19</c:v>
                </c:pt>
                <c:pt idx="36">
                  <c:v>0.17</c:v>
                </c:pt>
                <c:pt idx="37">
                  <c:v>0.11</c:v>
                </c:pt>
                <c:pt idx="38">
                  <c:v>0.14000000000000001</c:v>
                </c:pt>
                <c:pt idx="39">
                  <c:v>0.13</c:v>
                </c:pt>
                <c:pt idx="40">
                  <c:v>0.14000000000000001</c:v>
                </c:pt>
                <c:pt idx="41">
                  <c:v>0.17</c:v>
                </c:pt>
                <c:pt idx="42">
                  <c:v>0.14000000000000001</c:v>
                </c:pt>
                <c:pt idx="43">
                  <c:v>0.12</c:v>
                </c:pt>
                <c:pt idx="44">
                  <c:v>0.12</c:v>
                </c:pt>
                <c:pt idx="45">
                  <c:v>0.08</c:v>
                </c:pt>
                <c:pt idx="46">
                  <c:v>0.05</c:v>
                </c:pt>
                <c:pt idx="47">
                  <c:v>0.04</c:v>
                </c:pt>
                <c:pt idx="48">
                  <c:v>0.04</c:v>
                </c:pt>
              </c:numCache>
            </c:numRef>
          </c:val>
          <c:smooth val="0"/>
          <c:extLst>
            <c:ext xmlns:c16="http://schemas.microsoft.com/office/drawing/2014/chart" uri="{C3380CC4-5D6E-409C-BE32-E72D297353CC}">
              <c16:uniqueId val="{00000002-7E85-4F49-A34F-DCD72709F660}"/>
            </c:ext>
          </c:extLst>
        </c:ser>
        <c:ser>
          <c:idx val="3"/>
          <c:order val="3"/>
          <c:tx>
            <c:strRef>
              <c:f>Sheet1!$E$1</c:f>
              <c:strCache>
                <c:ptCount val="1"/>
                <c:pt idx="0">
                  <c:v>Samsung</c:v>
                </c:pt>
              </c:strCache>
            </c:strRef>
          </c:tx>
          <c:spPr>
            <a:ln w="28575" cap="rnd">
              <a:solidFill>
                <a:schemeClr val="accent4"/>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Sheet1!$E$2:$E$50</c:f>
              <c:numCache>
                <c:formatCode>General</c:formatCode>
                <c:ptCount val="49"/>
                <c:pt idx="0">
                  <c:v>0.27</c:v>
                </c:pt>
                <c:pt idx="1">
                  <c:v>0.3</c:v>
                </c:pt>
                <c:pt idx="2">
                  <c:v>0.32</c:v>
                </c:pt>
                <c:pt idx="3">
                  <c:v>0.28999999999999998</c:v>
                </c:pt>
                <c:pt idx="4">
                  <c:v>0.28000000000000003</c:v>
                </c:pt>
                <c:pt idx="5">
                  <c:v>0.28999999999999998</c:v>
                </c:pt>
                <c:pt idx="6">
                  <c:v>0.26</c:v>
                </c:pt>
                <c:pt idx="7">
                  <c:v>0.24</c:v>
                </c:pt>
                <c:pt idx="8">
                  <c:v>0.22</c:v>
                </c:pt>
                <c:pt idx="9">
                  <c:v>0.21</c:v>
                </c:pt>
                <c:pt idx="10">
                  <c:v>0.21</c:v>
                </c:pt>
                <c:pt idx="11">
                  <c:v>0.21</c:v>
                </c:pt>
                <c:pt idx="12">
                  <c:v>0.18</c:v>
                </c:pt>
                <c:pt idx="13">
                  <c:v>0.17</c:v>
                </c:pt>
                <c:pt idx="14">
                  <c:v>0.18</c:v>
                </c:pt>
                <c:pt idx="15">
                  <c:v>0.18</c:v>
                </c:pt>
                <c:pt idx="16">
                  <c:v>0.2</c:v>
                </c:pt>
                <c:pt idx="17">
                  <c:v>0.18</c:v>
                </c:pt>
                <c:pt idx="18">
                  <c:v>0.16</c:v>
                </c:pt>
                <c:pt idx="19">
                  <c:v>0.17</c:v>
                </c:pt>
                <c:pt idx="20">
                  <c:v>0.21</c:v>
                </c:pt>
                <c:pt idx="21">
                  <c:v>0.21</c:v>
                </c:pt>
                <c:pt idx="22">
                  <c:v>0.21</c:v>
                </c:pt>
                <c:pt idx="23">
                  <c:v>0.23</c:v>
                </c:pt>
                <c:pt idx="24">
                  <c:v>0.22</c:v>
                </c:pt>
                <c:pt idx="25">
                  <c:v>0.22</c:v>
                </c:pt>
                <c:pt idx="26">
                  <c:v>0.24</c:v>
                </c:pt>
                <c:pt idx="27">
                  <c:v>0.23</c:v>
                </c:pt>
                <c:pt idx="28">
                  <c:v>0.28000000000000003</c:v>
                </c:pt>
                <c:pt idx="29">
                  <c:v>0.39</c:v>
                </c:pt>
                <c:pt idx="30">
                  <c:v>0.38</c:v>
                </c:pt>
                <c:pt idx="31">
                  <c:v>0.39</c:v>
                </c:pt>
                <c:pt idx="32">
                  <c:v>0.39</c:v>
                </c:pt>
                <c:pt idx="33">
                  <c:v>0.41</c:v>
                </c:pt>
                <c:pt idx="34">
                  <c:v>0.43</c:v>
                </c:pt>
                <c:pt idx="35">
                  <c:v>0.42</c:v>
                </c:pt>
                <c:pt idx="36">
                  <c:v>0.41</c:v>
                </c:pt>
                <c:pt idx="37">
                  <c:v>0.38</c:v>
                </c:pt>
                <c:pt idx="38">
                  <c:v>0.38</c:v>
                </c:pt>
                <c:pt idx="39">
                  <c:v>0.43</c:v>
                </c:pt>
                <c:pt idx="40">
                  <c:v>0.45</c:v>
                </c:pt>
                <c:pt idx="41">
                  <c:v>0.43</c:v>
                </c:pt>
                <c:pt idx="42">
                  <c:v>0.42</c:v>
                </c:pt>
                <c:pt idx="43">
                  <c:v>0.39</c:v>
                </c:pt>
                <c:pt idx="44">
                  <c:v>0.41</c:v>
                </c:pt>
                <c:pt idx="45">
                  <c:v>0.42</c:v>
                </c:pt>
                <c:pt idx="46">
                  <c:v>0.42</c:v>
                </c:pt>
                <c:pt idx="47">
                  <c:v>0.42</c:v>
                </c:pt>
                <c:pt idx="48">
                  <c:v>0.4</c:v>
                </c:pt>
              </c:numCache>
            </c:numRef>
          </c:val>
          <c:smooth val="0"/>
          <c:extLst>
            <c:ext xmlns:c16="http://schemas.microsoft.com/office/drawing/2014/chart" uri="{C3380CC4-5D6E-409C-BE32-E72D297353CC}">
              <c16:uniqueId val="{00000003-7E85-4F49-A34F-DCD72709F660}"/>
            </c:ext>
          </c:extLst>
        </c:ser>
        <c:ser>
          <c:idx val="4"/>
          <c:order val="4"/>
          <c:tx>
            <c:strRef>
              <c:f>Sheet1!$F$1</c:f>
              <c:strCache>
                <c:ptCount val="1"/>
                <c:pt idx="0">
                  <c:v>Unknown</c:v>
                </c:pt>
              </c:strCache>
            </c:strRef>
          </c:tx>
          <c:spPr>
            <a:ln w="28575" cap="rnd">
              <a:solidFill>
                <a:schemeClr val="accent5"/>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Sheet1!$F$2:$F$50</c:f>
              <c:numCache>
                <c:formatCode>General</c:formatCode>
                <c:ptCount val="49"/>
                <c:pt idx="0">
                  <c:v>0.83</c:v>
                </c:pt>
                <c:pt idx="1">
                  <c:v>0.68</c:v>
                </c:pt>
                <c:pt idx="2">
                  <c:v>0.62</c:v>
                </c:pt>
                <c:pt idx="3">
                  <c:v>0.46</c:v>
                </c:pt>
                <c:pt idx="4">
                  <c:v>0.41</c:v>
                </c:pt>
                <c:pt idx="5">
                  <c:v>0.42</c:v>
                </c:pt>
                <c:pt idx="6">
                  <c:v>0.36</c:v>
                </c:pt>
                <c:pt idx="7">
                  <c:v>0.32</c:v>
                </c:pt>
                <c:pt idx="8">
                  <c:v>0.32</c:v>
                </c:pt>
                <c:pt idx="9">
                  <c:v>0.32</c:v>
                </c:pt>
                <c:pt idx="10">
                  <c:v>0.31</c:v>
                </c:pt>
                <c:pt idx="11">
                  <c:v>0.26</c:v>
                </c:pt>
                <c:pt idx="12">
                  <c:v>0.23</c:v>
                </c:pt>
                <c:pt idx="13">
                  <c:v>0.21</c:v>
                </c:pt>
                <c:pt idx="14">
                  <c:v>0.19</c:v>
                </c:pt>
                <c:pt idx="15">
                  <c:v>0.19</c:v>
                </c:pt>
                <c:pt idx="16">
                  <c:v>0.19</c:v>
                </c:pt>
                <c:pt idx="17">
                  <c:v>0.13</c:v>
                </c:pt>
                <c:pt idx="18">
                  <c:v>0.06</c:v>
                </c:pt>
                <c:pt idx="19">
                  <c:v>0.09</c:v>
                </c:pt>
                <c:pt idx="20">
                  <c:v>0.11</c:v>
                </c:pt>
                <c:pt idx="21">
                  <c:v>0.11</c:v>
                </c:pt>
                <c:pt idx="22">
                  <c:v>0.13</c:v>
                </c:pt>
                <c:pt idx="23">
                  <c:v>0.13</c:v>
                </c:pt>
                <c:pt idx="24">
                  <c:v>0.14000000000000001</c:v>
                </c:pt>
                <c:pt idx="25">
                  <c:v>0.13</c:v>
                </c:pt>
                <c:pt idx="26">
                  <c:v>0.14000000000000001</c:v>
                </c:pt>
                <c:pt idx="27">
                  <c:v>0.14000000000000001</c:v>
                </c:pt>
                <c:pt idx="28">
                  <c:v>0.13</c:v>
                </c:pt>
                <c:pt idx="29">
                  <c:v>0.14000000000000001</c:v>
                </c:pt>
                <c:pt idx="30">
                  <c:v>0.14000000000000001</c:v>
                </c:pt>
                <c:pt idx="31">
                  <c:v>0.14000000000000001</c:v>
                </c:pt>
                <c:pt idx="32">
                  <c:v>0.15</c:v>
                </c:pt>
                <c:pt idx="33">
                  <c:v>0.14000000000000001</c:v>
                </c:pt>
                <c:pt idx="34">
                  <c:v>0.14000000000000001</c:v>
                </c:pt>
                <c:pt idx="35">
                  <c:v>0.14000000000000001</c:v>
                </c:pt>
                <c:pt idx="36">
                  <c:v>0.14000000000000001</c:v>
                </c:pt>
                <c:pt idx="37">
                  <c:v>0.13</c:v>
                </c:pt>
                <c:pt idx="38">
                  <c:v>0.13</c:v>
                </c:pt>
                <c:pt idx="39">
                  <c:v>0.12</c:v>
                </c:pt>
                <c:pt idx="40">
                  <c:v>0.11</c:v>
                </c:pt>
                <c:pt idx="41">
                  <c:v>0.1</c:v>
                </c:pt>
                <c:pt idx="42">
                  <c:v>0.1</c:v>
                </c:pt>
                <c:pt idx="43">
                  <c:v>0.15</c:v>
                </c:pt>
                <c:pt idx="44">
                  <c:v>0.12</c:v>
                </c:pt>
                <c:pt idx="45">
                  <c:v>0.11</c:v>
                </c:pt>
                <c:pt idx="46">
                  <c:v>0.12</c:v>
                </c:pt>
                <c:pt idx="47">
                  <c:v>0.13</c:v>
                </c:pt>
                <c:pt idx="48">
                  <c:v>0.15</c:v>
                </c:pt>
              </c:numCache>
            </c:numRef>
          </c:val>
          <c:smooth val="0"/>
          <c:extLst>
            <c:ext xmlns:c16="http://schemas.microsoft.com/office/drawing/2014/chart" uri="{C3380CC4-5D6E-409C-BE32-E72D297353CC}">
              <c16:uniqueId val="{00000004-7E85-4F49-A34F-DCD72709F660}"/>
            </c:ext>
          </c:extLst>
        </c:ser>
        <c:ser>
          <c:idx val="5"/>
          <c:order val="5"/>
          <c:tx>
            <c:strRef>
              <c:f>Sheet1!$G$1</c:f>
              <c:strCache>
                <c:ptCount val="1"/>
                <c:pt idx="0">
                  <c:v>Windows</c:v>
                </c:pt>
              </c:strCache>
            </c:strRef>
          </c:tx>
          <c:spPr>
            <a:ln w="28575" cap="rnd">
              <a:solidFill>
                <a:schemeClr val="accent6"/>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Sheet1!$G$2:$G$50</c:f>
              <c:numCache>
                <c:formatCode>General</c:formatCode>
                <c:ptCount val="49"/>
                <c:pt idx="0">
                  <c:v>0.37</c:v>
                </c:pt>
                <c:pt idx="1">
                  <c:v>0.36</c:v>
                </c:pt>
                <c:pt idx="2">
                  <c:v>0.39</c:v>
                </c:pt>
                <c:pt idx="3">
                  <c:v>0.33</c:v>
                </c:pt>
                <c:pt idx="4">
                  <c:v>0.3</c:v>
                </c:pt>
                <c:pt idx="5">
                  <c:v>0.28999999999999998</c:v>
                </c:pt>
                <c:pt idx="6">
                  <c:v>0.28000000000000003</c:v>
                </c:pt>
                <c:pt idx="7">
                  <c:v>0.26</c:v>
                </c:pt>
                <c:pt idx="8">
                  <c:v>0.24</c:v>
                </c:pt>
                <c:pt idx="9">
                  <c:v>0.21</c:v>
                </c:pt>
                <c:pt idx="10">
                  <c:v>0.2</c:v>
                </c:pt>
                <c:pt idx="11">
                  <c:v>0.2</c:v>
                </c:pt>
                <c:pt idx="12">
                  <c:v>0.17</c:v>
                </c:pt>
                <c:pt idx="13">
                  <c:v>0.15</c:v>
                </c:pt>
                <c:pt idx="14">
                  <c:v>0.15</c:v>
                </c:pt>
                <c:pt idx="15">
                  <c:v>0.13</c:v>
                </c:pt>
                <c:pt idx="16">
                  <c:v>0.12</c:v>
                </c:pt>
                <c:pt idx="17">
                  <c:v>0.12</c:v>
                </c:pt>
                <c:pt idx="18">
                  <c:v>0.1</c:v>
                </c:pt>
                <c:pt idx="19">
                  <c:v>7.0000000000000007E-2</c:v>
                </c:pt>
                <c:pt idx="20">
                  <c:v>0.03</c:v>
                </c:pt>
                <c:pt idx="21">
                  <c:v>0.04</c:v>
                </c:pt>
                <c:pt idx="22">
                  <c:v>0.04</c:v>
                </c:pt>
                <c:pt idx="23">
                  <c:v>0.03</c:v>
                </c:pt>
                <c:pt idx="24">
                  <c:v>0.03</c:v>
                </c:pt>
                <c:pt idx="25">
                  <c:v>0.03</c:v>
                </c:pt>
                <c:pt idx="26">
                  <c:v>0.03</c:v>
                </c:pt>
                <c:pt idx="27">
                  <c:v>0.02</c:v>
                </c:pt>
                <c:pt idx="28">
                  <c:v>0.02</c:v>
                </c:pt>
                <c:pt idx="29">
                  <c:v>0.02</c:v>
                </c:pt>
                <c:pt idx="30">
                  <c:v>0.02</c:v>
                </c:pt>
                <c:pt idx="31">
                  <c:v>0.02</c:v>
                </c:pt>
                <c:pt idx="32">
                  <c:v>0.02</c:v>
                </c:pt>
                <c:pt idx="33">
                  <c:v>0.02</c:v>
                </c:pt>
                <c:pt idx="34">
                  <c:v>0.02</c:v>
                </c:pt>
                <c:pt idx="35">
                  <c:v>0.02</c:v>
                </c:pt>
                <c:pt idx="36">
                  <c:v>0.02</c:v>
                </c:pt>
                <c:pt idx="37">
                  <c:v>0.01</c:v>
                </c:pt>
                <c:pt idx="38">
                  <c:v>0.01</c:v>
                </c:pt>
                <c:pt idx="39">
                  <c:v>0.01</c:v>
                </c:pt>
                <c:pt idx="40">
                  <c:v>0.01</c:v>
                </c:pt>
                <c:pt idx="41">
                  <c:v>0.01</c:v>
                </c:pt>
                <c:pt idx="42">
                  <c:v>0.01</c:v>
                </c:pt>
                <c:pt idx="43">
                  <c:v>0.01</c:v>
                </c:pt>
                <c:pt idx="44">
                  <c:v>0.01</c:v>
                </c:pt>
                <c:pt idx="45">
                  <c:v>0.01</c:v>
                </c:pt>
                <c:pt idx="46">
                  <c:v>0.02</c:v>
                </c:pt>
                <c:pt idx="47">
                  <c:v>0.01</c:v>
                </c:pt>
                <c:pt idx="48">
                  <c:v>0.02</c:v>
                </c:pt>
              </c:numCache>
            </c:numRef>
          </c:val>
          <c:smooth val="0"/>
          <c:extLst>
            <c:ext xmlns:c16="http://schemas.microsoft.com/office/drawing/2014/chart" uri="{C3380CC4-5D6E-409C-BE32-E72D297353CC}">
              <c16:uniqueId val="{00000005-7E85-4F49-A34F-DCD72709F660}"/>
            </c:ext>
          </c:extLst>
        </c:ser>
        <c:ser>
          <c:idx val="6"/>
          <c:order val="6"/>
          <c:tx>
            <c:strRef>
              <c:f>Sheet1!$H$1</c:f>
              <c:strCache>
                <c:ptCount val="1"/>
                <c:pt idx="0">
                  <c:v>Series 40</c:v>
                </c:pt>
              </c:strCache>
            </c:strRef>
          </c:tx>
          <c:spPr>
            <a:ln w="28575" cap="rnd">
              <a:solidFill>
                <a:schemeClr val="accent1">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Sheet1!$H$2:$H$50</c:f>
              <c:numCache>
                <c:formatCode>General</c:formatCode>
                <c:ptCount val="49"/>
                <c:pt idx="0">
                  <c:v>0.2</c:v>
                </c:pt>
                <c:pt idx="1">
                  <c:v>0.2</c:v>
                </c:pt>
                <c:pt idx="2">
                  <c:v>0.22</c:v>
                </c:pt>
                <c:pt idx="3">
                  <c:v>0.19</c:v>
                </c:pt>
                <c:pt idx="4">
                  <c:v>0.18</c:v>
                </c:pt>
                <c:pt idx="5">
                  <c:v>0.18</c:v>
                </c:pt>
                <c:pt idx="6">
                  <c:v>0.14000000000000001</c:v>
                </c:pt>
                <c:pt idx="7">
                  <c:v>0.12</c:v>
                </c:pt>
                <c:pt idx="8">
                  <c:v>0.12</c:v>
                </c:pt>
                <c:pt idx="9">
                  <c:v>0.1</c:v>
                </c:pt>
                <c:pt idx="10">
                  <c:v>0.1</c:v>
                </c:pt>
                <c:pt idx="11">
                  <c:v>0.09</c:v>
                </c:pt>
                <c:pt idx="12">
                  <c:v>0.08</c:v>
                </c:pt>
                <c:pt idx="13">
                  <c:v>7.0000000000000007E-2</c:v>
                </c:pt>
                <c:pt idx="14">
                  <c:v>0.06</c:v>
                </c:pt>
                <c:pt idx="15">
                  <c:v>0.06</c:v>
                </c:pt>
                <c:pt idx="16">
                  <c:v>0.05</c:v>
                </c:pt>
                <c:pt idx="17">
                  <c:v>0.03</c:v>
                </c:pt>
                <c:pt idx="18">
                  <c:v>0</c:v>
                </c:pt>
                <c:pt idx="19">
                  <c:v>0.02</c:v>
                </c:pt>
                <c:pt idx="20">
                  <c:v>0.02</c:v>
                </c:pt>
                <c:pt idx="21">
                  <c:v>0.02</c:v>
                </c:pt>
                <c:pt idx="22">
                  <c:v>0.02</c:v>
                </c:pt>
                <c:pt idx="23">
                  <c:v>0.03</c:v>
                </c:pt>
                <c:pt idx="24">
                  <c:v>0.02</c:v>
                </c:pt>
                <c:pt idx="25">
                  <c:v>0.02</c:v>
                </c:pt>
                <c:pt idx="26">
                  <c:v>0.02</c:v>
                </c:pt>
                <c:pt idx="27">
                  <c:v>0.02</c:v>
                </c:pt>
                <c:pt idx="28">
                  <c:v>0.02</c:v>
                </c:pt>
                <c:pt idx="29">
                  <c:v>0.02</c:v>
                </c:pt>
                <c:pt idx="30">
                  <c:v>0.02</c:v>
                </c:pt>
                <c:pt idx="31">
                  <c:v>0.02</c:v>
                </c:pt>
                <c:pt idx="32">
                  <c:v>0.02</c:v>
                </c:pt>
                <c:pt idx="33">
                  <c:v>0.02</c:v>
                </c:pt>
                <c:pt idx="34">
                  <c:v>0.01</c:v>
                </c:pt>
                <c:pt idx="35">
                  <c:v>0.01</c:v>
                </c:pt>
                <c:pt idx="36">
                  <c:v>0.01</c:v>
                </c:pt>
                <c:pt idx="37">
                  <c:v>0.01</c:v>
                </c:pt>
                <c:pt idx="38">
                  <c:v>0.01</c:v>
                </c:pt>
                <c:pt idx="39">
                  <c:v>0.01</c:v>
                </c:pt>
                <c:pt idx="40">
                  <c:v>0.01</c:v>
                </c:pt>
                <c:pt idx="41">
                  <c:v>0.01</c:v>
                </c:pt>
                <c:pt idx="42">
                  <c:v>0.01</c:v>
                </c:pt>
                <c:pt idx="43">
                  <c:v>0.01</c:v>
                </c:pt>
                <c:pt idx="44">
                  <c:v>0.01</c:v>
                </c:pt>
                <c:pt idx="45">
                  <c:v>0.01</c:v>
                </c:pt>
                <c:pt idx="46">
                  <c:v>0.01</c:v>
                </c:pt>
                <c:pt idx="47">
                  <c:v>0.01</c:v>
                </c:pt>
                <c:pt idx="48">
                  <c:v>0.01</c:v>
                </c:pt>
              </c:numCache>
            </c:numRef>
          </c:val>
          <c:smooth val="0"/>
          <c:extLst>
            <c:ext xmlns:c16="http://schemas.microsoft.com/office/drawing/2014/chart" uri="{C3380CC4-5D6E-409C-BE32-E72D297353CC}">
              <c16:uniqueId val="{00000006-7E85-4F49-A34F-DCD72709F660}"/>
            </c:ext>
          </c:extLst>
        </c:ser>
        <c:ser>
          <c:idx val="7"/>
          <c:order val="7"/>
          <c:tx>
            <c:strRef>
              <c:f>Sheet1!$I$1</c:f>
              <c:strCache>
                <c:ptCount val="1"/>
                <c:pt idx="0">
                  <c:v>Nokia Unknown</c:v>
                </c:pt>
              </c:strCache>
            </c:strRef>
          </c:tx>
          <c:spPr>
            <a:ln w="28575" cap="rnd">
              <a:solidFill>
                <a:schemeClr val="accent2">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Sheet1!$I$2:$I$50</c:f>
              <c:numCache>
                <c:formatCode>General</c:formatCode>
                <c:ptCount val="49"/>
                <c:pt idx="0">
                  <c:v>0.16</c:v>
                </c:pt>
                <c:pt idx="1">
                  <c:v>0.16</c:v>
                </c:pt>
                <c:pt idx="2">
                  <c:v>0.17</c:v>
                </c:pt>
                <c:pt idx="3">
                  <c:v>0.15</c:v>
                </c:pt>
                <c:pt idx="4">
                  <c:v>0.14000000000000001</c:v>
                </c:pt>
                <c:pt idx="5">
                  <c:v>0.14000000000000001</c:v>
                </c:pt>
                <c:pt idx="6">
                  <c:v>0.13</c:v>
                </c:pt>
                <c:pt idx="7">
                  <c:v>0.11</c:v>
                </c:pt>
                <c:pt idx="8">
                  <c:v>0.11</c:v>
                </c:pt>
                <c:pt idx="9">
                  <c:v>0.1</c:v>
                </c:pt>
                <c:pt idx="10">
                  <c:v>0.1</c:v>
                </c:pt>
                <c:pt idx="11">
                  <c:v>0.09</c:v>
                </c:pt>
                <c:pt idx="12">
                  <c:v>0.08</c:v>
                </c:pt>
                <c:pt idx="13">
                  <c:v>7.0000000000000007E-2</c:v>
                </c:pt>
                <c:pt idx="14">
                  <c:v>7.0000000000000007E-2</c:v>
                </c:pt>
                <c:pt idx="15">
                  <c:v>0.06</c:v>
                </c:pt>
                <c:pt idx="16">
                  <c:v>0.06</c:v>
                </c:pt>
                <c:pt idx="17">
                  <c:v>0.03</c:v>
                </c:pt>
                <c:pt idx="18">
                  <c:v>0</c:v>
                </c:pt>
                <c:pt idx="19">
                  <c:v>0.02</c:v>
                </c:pt>
                <c:pt idx="20">
                  <c:v>0.02</c:v>
                </c:pt>
                <c:pt idx="21">
                  <c:v>0.02</c:v>
                </c:pt>
                <c:pt idx="22">
                  <c:v>0.02</c:v>
                </c:pt>
                <c:pt idx="23">
                  <c:v>0.03</c:v>
                </c:pt>
                <c:pt idx="24">
                  <c:v>0.03</c:v>
                </c:pt>
                <c:pt idx="25">
                  <c:v>0.02</c:v>
                </c:pt>
                <c:pt idx="26">
                  <c:v>0.02</c:v>
                </c:pt>
                <c:pt idx="27">
                  <c:v>0.02</c:v>
                </c:pt>
                <c:pt idx="28">
                  <c:v>0.02</c:v>
                </c:pt>
                <c:pt idx="29">
                  <c:v>0.02</c:v>
                </c:pt>
                <c:pt idx="30">
                  <c:v>0.02</c:v>
                </c:pt>
                <c:pt idx="31">
                  <c:v>0.02</c:v>
                </c:pt>
                <c:pt idx="32">
                  <c:v>0.02</c:v>
                </c:pt>
                <c:pt idx="33">
                  <c:v>0.03</c:v>
                </c:pt>
                <c:pt idx="34">
                  <c:v>0.03</c:v>
                </c:pt>
                <c:pt idx="35">
                  <c:v>0.02</c:v>
                </c:pt>
                <c:pt idx="36">
                  <c:v>0.02</c:v>
                </c:pt>
                <c:pt idx="37">
                  <c:v>0.02</c:v>
                </c:pt>
                <c:pt idx="38">
                  <c:v>0.02</c:v>
                </c:pt>
                <c:pt idx="39">
                  <c:v>0.02</c:v>
                </c:pt>
                <c:pt idx="40">
                  <c:v>0.02</c:v>
                </c:pt>
                <c:pt idx="41">
                  <c:v>0.01</c:v>
                </c:pt>
                <c:pt idx="42">
                  <c:v>0.01</c:v>
                </c:pt>
                <c:pt idx="43">
                  <c:v>0.02</c:v>
                </c:pt>
                <c:pt idx="44">
                  <c:v>0.01</c:v>
                </c:pt>
                <c:pt idx="45">
                  <c:v>0.01</c:v>
                </c:pt>
                <c:pt idx="46">
                  <c:v>0.01</c:v>
                </c:pt>
                <c:pt idx="47">
                  <c:v>0.01</c:v>
                </c:pt>
                <c:pt idx="48">
                  <c:v>0.02</c:v>
                </c:pt>
              </c:numCache>
            </c:numRef>
          </c:val>
          <c:smooth val="0"/>
          <c:extLst>
            <c:ext xmlns:c16="http://schemas.microsoft.com/office/drawing/2014/chart" uri="{C3380CC4-5D6E-409C-BE32-E72D297353CC}">
              <c16:uniqueId val="{00000007-7E85-4F49-A34F-DCD72709F660}"/>
            </c:ext>
          </c:extLst>
        </c:ser>
        <c:ser>
          <c:idx val="8"/>
          <c:order val="8"/>
          <c:tx>
            <c:strRef>
              <c:f>Sheet1!$J$1</c:f>
              <c:strCache>
                <c:ptCount val="1"/>
                <c:pt idx="0">
                  <c:v>Tizen</c:v>
                </c:pt>
              </c:strCache>
            </c:strRef>
          </c:tx>
          <c:spPr>
            <a:ln w="28575" cap="rnd">
              <a:solidFill>
                <a:schemeClr val="accent3">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Sheet1!$J$2:$J$50</c:f>
              <c:numCache>
                <c:formatCode>General</c:formatCode>
                <c:ptCount val="49"/>
                <c:pt idx="0">
                  <c:v>0.12</c:v>
                </c:pt>
                <c:pt idx="1">
                  <c:v>0.12</c:v>
                </c:pt>
                <c:pt idx="2">
                  <c:v>0.13</c:v>
                </c:pt>
                <c:pt idx="3">
                  <c:v>0.11</c:v>
                </c:pt>
                <c:pt idx="4">
                  <c:v>0.1</c:v>
                </c:pt>
                <c:pt idx="5">
                  <c:v>0.09</c:v>
                </c:pt>
                <c:pt idx="6">
                  <c:v>7.0000000000000007E-2</c:v>
                </c:pt>
                <c:pt idx="7">
                  <c:v>7.0000000000000007E-2</c:v>
                </c:pt>
                <c:pt idx="8">
                  <c:v>0.08</c:v>
                </c:pt>
                <c:pt idx="9">
                  <c:v>7.0000000000000007E-2</c:v>
                </c:pt>
                <c:pt idx="10">
                  <c:v>7.0000000000000007E-2</c:v>
                </c:pt>
                <c:pt idx="11">
                  <c:v>7.0000000000000007E-2</c:v>
                </c:pt>
                <c:pt idx="12">
                  <c:v>0.06</c:v>
                </c:pt>
                <c:pt idx="13">
                  <c:v>0.05</c:v>
                </c:pt>
                <c:pt idx="14">
                  <c:v>0.05</c:v>
                </c:pt>
                <c:pt idx="15">
                  <c:v>0.04</c:v>
                </c:pt>
                <c:pt idx="16">
                  <c:v>0.03</c:v>
                </c:pt>
                <c:pt idx="17">
                  <c:v>0.03</c:v>
                </c:pt>
                <c:pt idx="18">
                  <c:v>0.02</c:v>
                </c:pt>
                <c:pt idx="19">
                  <c:v>0.02</c:v>
                </c:pt>
                <c:pt idx="20">
                  <c:v>0.02</c:v>
                </c:pt>
                <c:pt idx="21">
                  <c:v>0.02</c:v>
                </c:pt>
                <c:pt idx="22">
                  <c:v>0.02</c:v>
                </c:pt>
                <c:pt idx="23">
                  <c:v>0.02</c:v>
                </c:pt>
                <c:pt idx="24">
                  <c:v>0.02</c:v>
                </c:pt>
                <c:pt idx="25">
                  <c:v>0.01</c:v>
                </c:pt>
                <c:pt idx="26">
                  <c:v>0.01</c:v>
                </c:pt>
                <c:pt idx="27">
                  <c:v>0.01</c:v>
                </c:pt>
                <c:pt idx="28">
                  <c:v>0.01</c:v>
                </c:pt>
                <c:pt idx="29">
                  <c:v>0.01</c:v>
                </c:pt>
                <c:pt idx="30">
                  <c:v>0.01</c:v>
                </c:pt>
                <c:pt idx="31">
                  <c:v>0.01</c:v>
                </c:pt>
                <c:pt idx="32">
                  <c:v>0.01</c:v>
                </c:pt>
                <c:pt idx="33">
                  <c:v>0.01</c:v>
                </c:pt>
                <c:pt idx="34">
                  <c:v>0.01</c:v>
                </c:pt>
                <c:pt idx="35">
                  <c:v>0.01</c:v>
                </c:pt>
                <c:pt idx="36">
                  <c:v>0.01</c:v>
                </c:pt>
                <c:pt idx="37">
                  <c:v>0.01</c:v>
                </c:pt>
                <c:pt idx="38">
                  <c:v>0.01</c:v>
                </c:pt>
                <c:pt idx="39">
                  <c:v>0.01</c:v>
                </c:pt>
                <c:pt idx="40">
                  <c:v>0.01</c:v>
                </c:pt>
                <c:pt idx="41">
                  <c:v>0.01</c:v>
                </c:pt>
                <c:pt idx="42">
                  <c:v>0.01</c:v>
                </c:pt>
                <c:pt idx="43">
                  <c:v>0.01</c:v>
                </c:pt>
                <c:pt idx="44">
                  <c:v>0</c:v>
                </c:pt>
                <c:pt idx="45">
                  <c:v>0</c:v>
                </c:pt>
                <c:pt idx="46">
                  <c:v>0</c:v>
                </c:pt>
                <c:pt idx="47">
                  <c:v>0</c:v>
                </c:pt>
                <c:pt idx="48">
                  <c:v>0</c:v>
                </c:pt>
              </c:numCache>
            </c:numRef>
          </c:val>
          <c:smooth val="0"/>
          <c:extLst>
            <c:ext xmlns:c16="http://schemas.microsoft.com/office/drawing/2014/chart" uri="{C3380CC4-5D6E-409C-BE32-E72D297353CC}">
              <c16:uniqueId val="{00000008-7E85-4F49-A34F-DCD72709F660}"/>
            </c:ext>
          </c:extLst>
        </c:ser>
        <c:ser>
          <c:idx val="9"/>
          <c:order val="9"/>
          <c:tx>
            <c:strRef>
              <c:f>Sheet1!$K$1</c:f>
              <c:strCache>
                <c:ptCount val="1"/>
                <c:pt idx="0">
                  <c:v>Linux</c:v>
                </c:pt>
              </c:strCache>
            </c:strRef>
          </c:tx>
          <c:spPr>
            <a:ln w="28575" cap="rnd">
              <a:solidFill>
                <a:schemeClr val="accent4">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Sheet1!$K$2:$K$50</c:f>
              <c:numCache>
                <c:formatCode>General</c:formatCode>
                <c:ptCount val="49"/>
                <c:pt idx="0">
                  <c:v>0.06</c:v>
                </c:pt>
                <c:pt idx="1">
                  <c:v>0.06</c:v>
                </c:pt>
                <c:pt idx="2">
                  <c:v>7.0000000000000007E-2</c:v>
                </c:pt>
                <c:pt idx="3">
                  <c:v>0.05</c:v>
                </c:pt>
                <c:pt idx="4">
                  <c:v>0.05</c:v>
                </c:pt>
                <c:pt idx="5">
                  <c:v>0.06</c:v>
                </c:pt>
                <c:pt idx="6">
                  <c:v>0.06</c:v>
                </c:pt>
                <c:pt idx="7">
                  <c:v>0.04</c:v>
                </c:pt>
                <c:pt idx="8">
                  <c:v>0.04</c:v>
                </c:pt>
                <c:pt idx="9">
                  <c:v>0.04</c:v>
                </c:pt>
                <c:pt idx="10">
                  <c:v>0.04</c:v>
                </c:pt>
                <c:pt idx="11">
                  <c:v>0.03</c:v>
                </c:pt>
                <c:pt idx="12">
                  <c:v>0.04</c:v>
                </c:pt>
                <c:pt idx="13">
                  <c:v>0.03</c:v>
                </c:pt>
                <c:pt idx="14">
                  <c:v>0.03</c:v>
                </c:pt>
                <c:pt idx="15">
                  <c:v>0.03</c:v>
                </c:pt>
                <c:pt idx="16">
                  <c:v>0.03</c:v>
                </c:pt>
                <c:pt idx="17">
                  <c:v>0.03</c:v>
                </c:pt>
                <c:pt idx="18">
                  <c:v>0.01</c:v>
                </c:pt>
                <c:pt idx="19">
                  <c:v>0.01</c:v>
                </c:pt>
                <c:pt idx="20">
                  <c:v>0.02</c:v>
                </c:pt>
                <c:pt idx="21">
                  <c:v>0.02</c:v>
                </c:pt>
                <c:pt idx="22">
                  <c:v>0.02</c:v>
                </c:pt>
                <c:pt idx="23">
                  <c:v>0.02</c:v>
                </c:pt>
                <c:pt idx="24">
                  <c:v>0.02</c:v>
                </c:pt>
                <c:pt idx="25">
                  <c:v>0.02</c:v>
                </c:pt>
                <c:pt idx="26">
                  <c:v>0.02</c:v>
                </c:pt>
                <c:pt idx="27">
                  <c:v>0.02</c:v>
                </c:pt>
                <c:pt idx="28">
                  <c:v>0.02</c:v>
                </c:pt>
                <c:pt idx="29">
                  <c:v>0.02</c:v>
                </c:pt>
                <c:pt idx="30">
                  <c:v>0.02</c:v>
                </c:pt>
                <c:pt idx="31">
                  <c:v>0.02</c:v>
                </c:pt>
                <c:pt idx="32">
                  <c:v>0.02</c:v>
                </c:pt>
                <c:pt idx="33">
                  <c:v>0.02</c:v>
                </c:pt>
                <c:pt idx="34">
                  <c:v>0.02</c:v>
                </c:pt>
                <c:pt idx="35">
                  <c:v>0.02</c:v>
                </c:pt>
                <c:pt idx="36">
                  <c:v>0.01</c:v>
                </c:pt>
                <c:pt idx="37">
                  <c:v>0.01</c:v>
                </c:pt>
                <c:pt idx="38">
                  <c:v>0.01</c:v>
                </c:pt>
                <c:pt idx="39">
                  <c:v>0.01</c:v>
                </c:pt>
                <c:pt idx="40">
                  <c:v>0.01</c:v>
                </c:pt>
                <c:pt idx="41">
                  <c:v>0.01</c:v>
                </c:pt>
                <c:pt idx="42">
                  <c:v>0.01</c:v>
                </c:pt>
                <c:pt idx="43">
                  <c:v>0.01</c:v>
                </c:pt>
                <c:pt idx="44">
                  <c:v>0.01</c:v>
                </c:pt>
                <c:pt idx="45">
                  <c:v>0.01</c:v>
                </c:pt>
                <c:pt idx="46">
                  <c:v>0.01</c:v>
                </c:pt>
                <c:pt idx="47">
                  <c:v>0.01</c:v>
                </c:pt>
                <c:pt idx="48">
                  <c:v>0.01</c:v>
                </c:pt>
              </c:numCache>
            </c:numRef>
          </c:val>
          <c:smooth val="0"/>
          <c:extLst>
            <c:ext xmlns:c16="http://schemas.microsoft.com/office/drawing/2014/chart" uri="{C3380CC4-5D6E-409C-BE32-E72D297353CC}">
              <c16:uniqueId val="{00000009-7E85-4F49-A34F-DCD72709F660}"/>
            </c:ext>
          </c:extLst>
        </c:ser>
        <c:ser>
          <c:idx val="10"/>
          <c:order val="10"/>
          <c:tx>
            <c:strRef>
              <c:f>Sheet1!$L$1</c:f>
              <c:strCache>
                <c:ptCount val="1"/>
                <c:pt idx="0">
                  <c:v>BlackBerry OS</c:v>
                </c:pt>
              </c:strCache>
            </c:strRef>
          </c:tx>
          <c:spPr>
            <a:ln w="28575" cap="rnd">
              <a:solidFill>
                <a:schemeClr val="accent5">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Sheet1!$L$2:$L$50</c:f>
              <c:numCache>
                <c:formatCode>General</c:formatCode>
                <c:ptCount val="49"/>
                <c:pt idx="0">
                  <c:v>0.06</c:v>
                </c:pt>
                <c:pt idx="1">
                  <c:v>0.06</c:v>
                </c:pt>
                <c:pt idx="2">
                  <c:v>0.06</c:v>
                </c:pt>
                <c:pt idx="3">
                  <c:v>0.05</c:v>
                </c:pt>
                <c:pt idx="4">
                  <c:v>0.05</c:v>
                </c:pt>
                <c:pt idx="5">
                  <c:v>0.05</c:v>
                </c:pt>
                <c:pt idx="6">
                  <c:v>0.04</c:v>
                </c:pt>
                <c:pt idx="7">
                  <c:v>0.05</c:v>
                </c:pt>
                <c:pt idx="8">
                  <c:v>0.04</c:v>
                </c:pt>
                <c:pt idx="9">
                  <c:v>0.03</c:v>
                </c:pt>
                <c:pt idx="10">
                  <c:v>0.03</c:v>
                </c:pt>
                <c:pt idx="11">
                  <c:v>0.03</c:v>
                </c:pt>
                <c:pt idx="12">
                  <c:v>0.02</c:v>
                </c:pt>
                <c:pt idx="13">
                  <c:v>0.02</c:v>
                </c:pt>
                <c:pt idx="14">
                  <c:v>0.02</c:v>
                </c:pt>
                <c:pt idx="15">
                  <c:v>0.02</c:v>
                </c:pt>
                <c:pt idx="16">
                  <c:v>0.02</c:v>
                </c:pt>
                <c:pt idx="17">
                  <c:v>0.02</c:v>
                </c:pt>
                <c:pt idx="18">
                  <c:v>0.01</c:v>
                </c:pt>
                <c:pt idx="19">
                  <c:v>0.01</c:v>
                </c:pt>
                <c:pt idx="20">
                  <c:v>0.01</c:v>
                </c:pt>
                <c:pt idx="21">
                  <c:v>0.01</c:v>
                </c:pt>
                <c:pt idx="22">
                  <c:v>0.01</c:v>
                </c:pt>
                <c:pt idx="23">
                  <c:v>0.01</c:v>
                </c:pt>
                <c:pt idx="24">
                  <c:v>0.01</c:v>
                </c:pt>
                <c:pt idx="25">
                  <c:v>0.01</c:v>
                </c:pt>
                <c:pt idx="26">
                  <c:v>0.01</c:v>
                </c:pt>
                <c:pt idx="27">
                  <c:v>0.01</c:v>
                </c:pt>
                <c:pt idx="28">
                  <c:v>0.01</c:v>
                </c:pt>
                <c:pt idx="29">
                  <c:v>0.01</c:v>
                </c:pt>
                <c:pt idx="30">
                  <c:v>0.01</c:v>
                </c:pt>
                <c:pt idx="31">
                  <c:v>0.01</c:v>
                </c:pt>
                <c:pt idx="32">
                  <c:v>0.01</c:v>
                </c:pt>
                <c:pt idx="33">
                  <c:v>0.01</c:v>
                </c:pt>
                <c:pt idx="34">
                  <c:v>0.01</c:v>
                </c:pt>
                <c:pt idx="35">
                  <c:v>0.01</c:v>
                </c:pt>
                <c:pt idx="36">
                  <c:v>0.01</c:v>
                </c:pt>
                <c:pt idx="37">
                  <c:v>0</c:v>
                </c:pt>
                <c:pt idx="38">
                  <c:v>0</c:v>
                </c:pt>
                <c:pt idx="39">
                  <c:v>0</c:v>
                </c:pt>
                <c:pt idx="40">
                  <c:v>0</c:v>
                </c:pt>
                <c:pt idx="41">
                  <c:v>0</c:v>
                </c:pt>
                <c:pt idx="42">
                  <c:v>0</c:v>
                </c:pt>
                <c:pt idx="43">
                  <c:v>0</c:v>
                </c:pt>
                <c:pt idx="44">
                  <c:v>0</c:v>
                </c:pt>
                <c:pt idx="45">
                  <c:v>0</c:v>
                </c:pt>
                <c:pt idx="46">
                  <c:v>0</c:v>
                </c:pt>
                <c:pt idx="47">
                  <c:v>0</c:v>
                </c:pt>
                <c:pt idx="48">
                  <c:v>0</c:v>
                </c:pt>
              </c:numCache>
            </c:numRef>
          </c:val>
          <c:smooth val="0"/>
          <c:extLst>
            <c:ext xmlns:c16="http://schemas.microsoft.com/office/drawing/2014/chart" uri="{C3380CC4-5D6E-409C-BE32-E72D297353CC}">
              <c16:uniqueId val="{0000000A-7E85-4F49-A34F-DCD72709F660}"/>
            </c:ext>
          </c:extLst>
        </c:ser>
        <c:ser>
          <c:idx val="11"/>
          <c:order val="11"/>
          <c:tx>
            <c:strRef>
              <c:f>Sheet1!$M$1</c:f>
              <c:strCache>
                <c:ptCount val="1"/>
                <c:pt idx="0">
                  <c:v>SymbianOS</c:v>
                </c:pt>
              </c:strCache>
            </c:strRef>
          </c:tx>
          <c:spPr>
            <a:ln w="28575" cap="rnd">
              <a:solidFill>
                <a:schemeClr val="accent6">
                  <a:lumMod val="6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Sheet1!$M$2:$M$50</c:f>
              <c:numCache>
                <c:formatCode>General</c:formatCode>
                <c:ptCount val="49"/>
                <c:pt idx="0">
                  <c:v>7.0000000000000007E-2</c:v>
                </c:pt>
                <c:pt idx="1">
                  <c:v>7.0000000000000007E-2</c:v>
                </c:pt>
                <c:pt idx="2">
                  <c:v>7.0000000000000007E-2</c:v>
                </c:pt>
                <c:pt idx="3">
                  <c:v>0.06</c:v>
                </c:pt>
                <c:pt idx="4">
                  <c:v>0.06</c:v>
                </c:pt>
                <c:pt idx="5">
                  <c:v>0.06</c:v>
                </c:pt>
                <c:pt idx="6">
                  <c:v>0.05</c:v>
                </c:pt>
                <c:pt idx="7">
                  <c:v>0.05</c:v>
                </c:pt>
                <c:pt idx="8">
                  <c:v>0.04</c:v>
                </c:pt>
                <c:pt idx="9">
                  <c:v>0.04</c:v>
                </c:pt>
                <c:pt idx="10">
                  <c:v>0.03</c:v>
                </c:pt>
                <c:pt idx="11">
                  <c:v>0.02</c:v>
                </c:pt>
                <c:pt idx="12">
                  <c:v>0.02</c:v>
                </c:pt>
                <c:pt idx="13">
                  <c:v>0.02</c:v>
                </c:pt>
                <c:pt idx="14">
                  <c:v>0.02</c:v>
                </c:pt>
                <c:pt idx="15">
                  <c:v>0.02</c:v>
                </c:pt>
                <c:pt idx="16">
                  <c:v>0.01</c:v>
                </c:pt>
                <c:pt idx="17">
                  <c:v>0.01</c:v>
                </c:pt>
                <c:pt idx="18">
                  <c:v>0</c:v>
                </c:pt>
                <c:pt idx="19">
                  <c:v>0.01</c:v>
                </c:pt>
                <c:pt idx="20">
                  <c:v>0.01</c:v>
                </c:pt>
                <c:pt idx="21">
                  <c:v>0</c:v>
                </c:pt>
                <c:pt idx="22">
                  <c:v>0</c:v>
                </c:pt>
                <c:pt idx="23">
                  <c:v>0.01</c:v>
                </c:pt>
                <c:pt idx="24">
                  <c:v>0.01</c:v>
                </c:pt>
                <c:pt idx="25">
                  <c:v>0.01</c:v>
                </c:pt>
                <c:pt idx="26">
                  <c:v>0.01</c:v>
                </c:pt>
                <c:pt idx="27">
                  <c:v>0.01</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0.01</c:v>
                </c:pt>
                <c:pt idx="48">
                  <c:v>0.01</c:v>
                </c:pt>
              </c:numCache>
            </c:numRef>
          </c:val>
          <c:smooth val="0"/>
          <c:extLst>
            <c:ext xmlns:c16="http://schemas.microsoft.com/office/drawing/2014/chart" uri="{C3380CC4-5D6E-409C-BE32-E72D297353CC}">
              <c16:uniqueId val="{0000000B-7E85-4F49-A34F-DCD72709F660}"/>
            </c:ext>
          </c:extLst>
        </c:ser>
        <c:ser>
          <c:idx val="12"/>
          <c:order val="12"/>
          <c:tx>
            <c:strRef>
              <c:f>Sheet1!$N$1</c:f>
              <c:strCache>
                <c:ptCount val="1"/>
                <c:pt idx="0">
                  <c:v>Other</c:v>
                </c:pt>
              </c:strCache>
            </c:strRef>
          </c:tx>
          <c:spPr>
            <a:ln w="28575" cap="rnd">
              <a:solidFill>
                <a:schemeClr val="accent1">
                  <a:lumMod val="80000"/>
                  <a:lumOff val="20000"/>
                </a:schemeClr>
              </a:solidFill>
              <a:round/>
            </a:ln>
            <a:effectLst/>
          </c:spPr>
          <c:marker>
            <c:symbol val="none"/>
          </c:marker>
          <c:cat>
            <c:strRef>
              <c:f>Sheet1!$A$2:$A$50</c:f>
              <c:strCache>
                <c:ptCount val="49"/>
                <c:pt idx="0">
                  <c:v>2018-09</c:v>
                </c:pt>
                <c:pt idx="1">
                  <c:v>2018-10</c:v>
                </c:pt>
                <c:pt idx="2">
                  <c:v>2018-11</c:v>
                </c:pt>
                <c:pt idx="3">
                  <c:v>2018-12</c:v>
                </c:pt>
                <c:pt idx="4">
                  <c:v>2019-01</c:v>
                </c:pt>
                <c:pt idx="5">
                  <c:v>2019-02</c:v>
                </c:pt>
                <c:pt idx="6">
                  <c:v>2019-03</c:v>
                </c:pt>
                <c:pt idx="7">
                  <c:v>2019-04</c:v>
                </c:pt>
                <c:pt idx="8">
                  <c:v>2019-05</c:v>
                </c:pt>
                <c:pt idx="9">
                  <c:v>2019-06</c:v>
                </c:pt>
                <c:pt idx="10">
                  <c:v>2019-07</c:v>
                </c:pt>
                <c:pt idx="11">
                  <c:v>2019-08</c:v>
                </c:pt>
                <c:pt idx="12">
                  <c:v>2019-09</c:v>
                </c:pt>
                <c:pt idx="13">
                  <c:v>2019-10</c:v>
                </c:pt>
                <c:pt idx="14">
                  <c:v>2019-11</c:v>
                </c:pt>
                <c:pt idx="15">
                  <c:v>2019-12</c:v>
                </c:pt>
                <c:pt idx="16">
                  <c:v>2020-01</c:v>
                </c:pt>
                <c:pt idx="17">
                  <c:v>2020-02</c:v>
                </c:pt>
                <c:pt idx="18">
                  <c:v>2020-03</c:v>
                </c:pt>
                <c:pt idx="19">
                  <c:v>2020-04</c:v>
                </c:pt>
                <c:pt idx="20">
                  <c:v>2020-05</c:v>
                </c:pt>
                <c:pt idx="21">
                  <c:v>2020-06</c:v>
                </c:pt>
                <c:pt idx="22">
                  <c:v>2020-07</c:v>
                </c:pt>
                <c:pt idx="23">
                  <c:v>2020-08</c:v>
                </c:pt>
                <c:pt idx="24">
                  <c:v>2020-09</c:v>
                </c:pt>
                <c:pt idx="25">
                  <c:v>2020-10</c:v>
                </c:pt>
                <c:pt idx="26">
                  <c:v>2020-11</c:v>
                </c:pt>
                <c:pt idx="27">
                  <c:v>2020-12</c:v>
                </c:pt>
                <c:pt idx="28">
                  <c:v>2021-01</c:v>
                </c:pt>
                <c:pt idx="29">
                  <c:v>2021-02</c:v>
                </c:pt>
                <c:pt idx="30">
                  <c:v>2021-03</c:v>
                </c:pt>
                <c:pt idx="31">
                  <c:v>2021-04</c:v>
                </c:pt>
                <c:pt idx="32">
                  <c:v>2021-05</c:v>
                </c:pt>
                <c:pt idx="33">
                  <c:v>2021-06</c:v>
                </c:pt>
                <c:pt idx="34">
                  <c:v>2021-07</c:v>
                </c:pt>
                <c:pt idx="35">
                  <c:v>2021-08</c:v>
                </c:pt>
                <c:pt idx="36">
                  <c:v>2021-09</c:v>
                </c:pt>
                <c:pt idx="37">
                  <c:v>2021-10</c:v>
                </c:pt>
                <c:pt idx="38">
                  <c:v>2021-11</c:v>
                </c:pt>
                <c:pt idx="39">
                  <c:v>2021-12</c:v>
                </c:pt>
                <c:pt idx="40">
                  <c:v>2022-01</c:v>
                </c:pt>
                <c:pt idx="41">
                  <c:v>2022-02</c:v>
                </c:pt>
                <c:pt idx="42">
                  <c:v>2022-03</c:v>
                </c:pt>
                <c:pt idx="43">
                  <c:v>2022-04</c:v>
                </c:pt>
                <c:pt idx="44">
                  <c:v>2022-05</c:v>
                </c:pt>
                <c:pt idx="45">
                  <c:v>2022-06</c:v>
                </c:pt>
                <c:pt idx="46">
                  <c:v>2022-07</c:v>
                </c:pt>
                <c:pt idx="47">
                  <c:v>2022-08</c:v>
                </c:pt>
                <c:pt idx="48">
                  <c:v>2022-09</c:v>
                </c:pt>
              </c:strCache>
            </c:strRef>
          </c:cat>
          <c:val>
            <c:numRef>
              <c:f>Sheet1!$N$2:$N$50</c:f>
              <c:numCache>
                <c:formatCode>General</c:formatCode>
                <c:ptCount val="49"/>
                <c:pt idx="0">
                  <c:v>0.04</c:v>
                </c:pt>
                <c:pt idx="1">
                  <c:v>0.04</c:v>
                </c:pt>
                <c:pt idx="2">
                  <c:v>0.04</c:v>
                </c:pt>
                <c:pt idx="3">
                  <c:v>0.04</c:v>
                </c:pt>
                <c:pt idx="4">
                  <c:v>0.03</c:v>
                </c:pt>
                <c:pt idx="5">
                  <c:v>0.03</c:v>
                </c:pt>
                <c:pt idx="6">
                  <c:v>0.03</c:v>
                </c:pt>
                <c:pt idx="7">
                  <c:v>0.03</c:v>
                </c:pt>
                <c:pt idx="8">
                  <c:v>0.02</c:v>
                </c:pt>
                <c:pt idx="9">
                  <c:v>0.02</c:v>
                </c:pt>
                <c:pt idx="10">
                  <c:v>0.02</c:v>
                </c:pt>
                <c:pt idx="11">
                  <c:v>0.02</c:v>
                </c:pt>
                <c:pt idx="12">
                  <c:v>0.01</c:v>
                </c:pt>
                <c:pt idx="13">
                  <c:v>0.01</c:v>
                </c:pt>
                <c:pt idx="14">
                  <c:v>0.01</c:v>
                </c:pt>
                <c:pt idx="15">
                  <c:v>0.01</c:v>
                </c:pt>
                <c:pt idx="16">
                  <c:v>0.01</c:v>
                </c:pt>
                <c:pt idx="17">
                  <c:v>0.01</c:v>
                </c:pt>
                <c:pt idx="18">
                  <c:v>0.01</c:v>
                </c:pt>
                <c:pt idx="19">
                  <c:v>0.01</c:v>
                </c:pt>
                <c:pt idx="20">
                  <c:v>0.01</c:v>
                </c:pt>
                <c:pt idx="21">
                  <c:v>0.01</c:v>
                </c:pt>
                <c:pt idx="22">
                  <c:v>0.01</c:v>
                </c:pt>
                <c:pt idx="23">
                  <c:v>0.01</c:v>
                </c:pt>
                <c:pt idx="24">
                  <c:v>0.01</c:v>
                </c:pt>
                <c:pt idx="25">
                  <c:v>0.01</c:v>
                </c:pt>
                <c:pt idx="26">
                  <c:v>0.01</c:v>
                </c:pt>
                <c:pt idx="27">
                  <c:v>0.01</c:v>
                </c:pt>
                <c:pt idx="28">
                  <c:v>0.01</c:v>
                </c:pt>
                <c:pt idx="29">
                  <c:v>0.01</c:v>
                </c:pt>
                <c:pt idx="30">
                  <c:v>0.01</c:v>
                </c:pt>
                <c:pt idx="31">
                  <c:v>0.01</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numCache>
            </c:numRef>
          </c:val>
          <c:smooth val="0"/>
          <c:extLst>
            <c:ext xmlns:c16="http://schemas.microsoft.com/office/drawing/2014/chart" uri="{C3380CC4-5D6E-409C-BE32-E72D297353CC}">
              <c16:uniqueId val="{0000000C-7E85-4F49-A34F-DCD72709F660}"/>
            </c:ext>
          </c:extLst>
        </c:ser>
        <c:dLbls>
          <c:showLegendKey val="0"/>
          <c:showVal val="0"/>
          <c:showCatName val="0"/>
          <c:showSerName val="0"/>
          <c:showPercent val="0"/>
          <c:showBubbleSize val="0"/>
        </c:dLbls>
        <c:smooth val="0"/>
        <c:axId val="492946304"/>
        <c:axId val="492946720"/>
      </c:lineChart>
      <c:catAx>
        <c:axId val="49294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492946720"/>
        <c:crosses val="autoZero"/>
        <c:auto val="1"/>
        <c:lblAlgn val="ctr"/>
        <c:lblOffset val="100"/>
        <c:noMultiLvlLbl val="0"/>
      </c:catAx>
      <c:valAx>
        <c:axId val="49294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492946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lumMod val="65000"/>
                    <a:lumOff val="35000"/>
                  </a:schemeClr>
                </a:solidFill>
                <a:latin typeface="+mn-lt"/>
                <a:ea typeface="+mn-ea"/>
                <a:cs typeface="+mn-cs"/>
              </a:defRPr>
            </a:pPr>
            <a:r>
              <a:rPr lang="en-US" sz="1400"/>
              <a:t>Thị</a:t>
            </a:r>
            <a:r>
              <a:rPr lang="en-US" sz="1400" baseline="0"/>
              <a:t> phần của hệ điều hành di động 2022</a:t>
            </a:r>
            <a:endParaRPr lang="en-US" sz="1400"/>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lumMod val="65000"/>
                  <a:lumOff val="35000"/>
                </a:schemeClr>
              </a:solidFill>
              <a:latin typeface="+mn-lt"/>
              <a:ea typeface="+mn-ea"/>
              <a:cs typeface="+mn-cs"/>
            </a:defRPr>
          </a:pPr>
          <a:endParaRPr lang="en-VN"/>
        </a:p>
      </c:txPr>
    </c:title>
    <c:autoTitleDeleted val="0"/>
    <c:plotArea>
      <c:layout/>
      <c:ofPieChart>
        <c:ofPieType val="pie"/>
        <c:varyColors val="1"/>
        <c:ser>
          <c:idx val="0"/>
          <c:order val="0"/>
          <c:tx>
            <c:strRef>
              <c:f>Sheet1!$B$1</c:f>
              <c:strCache>
                <c:ptCount val="1"/>
                <c:pt idx="0">
                  <c:v>Mobile Operating System Market Share Worldwide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31-2B4F-8F2B-8F39B0648A6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31-2B4F-8F2B-8F39B0648A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931-2B4F-8F2B-8F39B0648A6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931-2B4F-8F2B-8F39B0648A6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931-2B4F-8F2B-8F39B0648A6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931-2B4F-8F2B-8F39B0648A6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931-2B4F-8F2B-8F39B0648A6B}"/>
              </c:ext>
            </c:extLst>
          </c:dPt>
          <c:dLbls>
            <c:spPr>
              <a:noFill/>
              <a:ln>
                <a:noFill/>
              </a:ln>
              <a:effectLst/>
            </c:spPr>
            <c:txPr>
              <a:bodyPr rot="0" spcFirstLastPara="1" vertOverflow="ellipsis" vert="horz" wrap="square" anchor="ctr" anchorCtr="1"/>
              <a:lstStyle/>
              <a:p>
                <a:pPr>
                  <a:defRPr lang="en-US" sz="900" b="0" i="0" u="none" strike="noStrike" kern="1200" baseline="0">
                    <a:solidFill>
                      <a:schemeClr val="tx1">
                        <a:lumMod val="75000"/>
                        <a:lumOff val="25000"/>
                      </a:schemeClr>
                    </a:solidFill>
                    <a:latin typeface="+mn-lt"/>
                    <a:ea typeface="+mn-ea"/>
                    <a:cs typeface="+mn-cs"/>
                  </a:defRPr>
                </a:pPr>
                <a:endParaRPr lang="en-V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Android</c:v>
                </c:pt>
                <c:pt idx="1">
                  <c:v>IOS</c:v>
                </c:pt>
                <c:pt idx="2">
                  <c:v>Samsung</c:v>
                </c:pt>
                <c:pt idx="3">
                  <c:v>Unknown / Other</c:v>
                </c:pt>
                <c:pt idx="4">
                  <c:v>KaiOS</c:v>
                </c:pt>
                <c:pt idx="5">
                  <c:v>Windows Phone</c:v>
                </c:pt>
              </c:strCache>
            </c:strRef>
          </c:cat>
          <c:val>
            <c:numRef>
              <c:f>Sheet1!$B$2:$B$7</c:f>
              <c:numCache>
                <c:formatCode>0.00%</c:formatCode>
                <c:ptCount val="6"/>
                <c:pt idx="0">
                  <c:v>0.71540000000000004</c:v>
                </c:pt>
                <c:pt idx="1">
                  <c:v>0.27810000000000001</c:v>
                </c:pt>
                <c:pt idx="2">
                  <c:v>4.1999999999999997E-3</c:v>
                </c:pt>
                <c:pt idx="3">
                  <c:v>1.2999999999999999E-3</c:v>
                </c:pt>
                <c:pt idx="4">
                  <c:v>4.0000000000000002E-4</c:v>
                </c:pt>
                <c:pt idx="5">
                  <c:v>1E-4</c:v>
                </c:pt>
              </c:numCache>
            </c:numRef>
          </c:val>
          <c:extLst>
            <c:ext xmlns:c16="http://schemas.microsoft.com/office/drawing/2014/chart" uri="{C3380CC4-5D6E-409C-BE32-E72D297353CC}">
              <c16:uniqueId val="{0000000E-6931-2B4F-8F2B-8F39B0648A6B}"/>
            </c:ext>
          </c:extLst>
        </c:ser>
        <c:dLbls>
          <c:showLegendKey val="0"/>
          <c:showVal val="0"/>
          <c:showCatName val="0"/>
          <c:showSerName val="0"/>
          <c:showPercent val="0"/>
          <c:showBubbleSize val="0"/>
          <c:showLeaderLines val="1"/>
        </c:dLbls>
        <c:gapWidth val="150"/>
        <c:splitType val="percent"/>
        <c:splitPos val="10"/>
        <c:secondPieSize val="75"/>
        <c:serLines>
          <c:spPr>
            <a:ln w="9525" cap="flat" cmpd="sng" algn="ctr">
              <a:solidFill>
                <a:schemeClr val="accent1"/>
              </a:solidFill>
              <a:round/>
            </a:ln>
            <a:effectLst/>
          </c:spPr>
        </c:serLines>
      </c:ofPieChart>
      <c:spPr>
        <a:noFill/>
        <a:ln>
          <a:noFill/>
        </a:ln>
        <a:effectLst/>
      </c:spPr>
    </c:plotArea>
    <c:legend>
      <c:legendPos val="t"/>
      <c:layout>
        <c:manualLayout>
          <c:xMode val="edge"/>
          <c:yMode val="edge"/>
          <c:x val="0.23610102996168653"/>
          <c:y val="0.15097380343380645"/>
          <c:w val="0.53946655151186618"/>
          <c:h val="0.10460021520298468"/>
        </c:manualLayout>
      </c:layout>
      <c:overlay val="0"/>
      <c:spPr>
        <a:noFill/>
        <a:ln>
          <a:noFill/>
        </a:ln>
        <a:effectLst/>
      </c:spPr>
      <c:txPr>
        <a:bodyPr rot="0" spcFirstLastPara="1" vertOverflow="ellipsis" vert="horz" wrap="square" anchor="ctr" anchorCtr="1"/>
        <a:lstStyle/>
        <a:p>
          <a:pPr>
            <a:defRPr lang="en-US" sz="1050" b="0" i="0" u="none" strike="noStrike" kern="1200" baseline="0">
              <a:solidFill>
                <a:schemeClr val="tx1">
                  <a:lumMod val="65000"/>
                  <a:lumOff val="35000"/>
                </a:schemeClr>
              </a:solidFill>
              <a:latin typeface="+mn-lt"/>
              <a:ea typeface="+mn-ea"/>
              <a:cs typeface="+mn-cs"/>
            </a:defRPr>
          </a:pPr>
          <a:endParaRPr lang="en-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lang="en-US"/>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095CB7-9E41-D84B-B179-A7E142F78D17}" type="datetimeFigureOut">
              <a:t>11/09/2022</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E44D8-A690-9B4F-B371-55F70E4928C5}" type="slidenum">
              <a:t>‹#›</a:t>
            </a:fld>
            <a:endParaRPr lang="en-VN"/>
          </a:p>
        </p:txBody>
      </p:sp>
    </p:spTree>
    <p:extLst>
      <p:ext uri="{BB962C8B-B14F-4D97-AF65-F5344CB8AC3E}">
        <p14:creationId xmlns:p14="http://schemas.microsoft.com/office/powerpoint/2010/main" val="67856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C9FE44D8-A690-9B4F-B371-55F70E4928C5}" type="slidenum">
              <a:t>4</a:t>
            </a:fld>
            <a:endParaRPr lang="en-VN"/>
          </a:p>
        </p:txBody>
      </p:sp>
    </p:spTree>
    <p:extLst>
      <p:ext uri="{BB962C8B-B14F-4D97-AF65-F5344CB8AC3E}">
        <p14:creationId xmlns:p14="http://schemas.microsoft.com/office/powerpoint/2010/main" val="3488295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tatcounter.com/"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gs.statcounter.com/search-engine-market-share/mobile/worldwi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explodingtopics.com/blog/mobile-internet-traffic"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s.statcounter.com/platform-market-share" TargetMode="Externa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4" Type="http://schemas.openxmlformats.org/officeDocument/2006/relationships/hyperlink" Target="https://gs.statcounter.com/os-market-share/mobile/worldwi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walkweltech.com/blog/top-mobile-app-development-ideas-2020-ios-android/"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digitalinclusion.typepad.com/digital_inclusion/2008/02/our-cells-ourselves.html"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truelist.co/blog/mobile-marketing-statistics/" TargetMode="External"/><Relationship Id="rId4" Type="http://schemas.openxmlformats.org/officeDocument/2006/relationships/hyperlink" Target="https://www.researchgate.net/figure/Mobile-phone-users-in-the-world-from-2013-to-2019-Source-The-Statistics-Portal-Website_fig1_333553557"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86168" y="1034291"/>
            <a:ext cx="7853032" cy="1620187"/>
          </a:xfrm>
          <a:prstGeom prst="rect">
            <a:avLst/>
          </a:prstGeom>
        </p:spPr>
        <p:txBody>
          <a:bodyPr wrap="square" lIns="0" tIns="0" rIns="0" bIns="0" rtlCol="0" anchor="t">
            <a:spAutoFit/>
          </a:bodyPr>
          <a:lstStyle/>
          <a:p>
            <a:pPr marL="0" lvl="0" indent="0" algn="l">
              <a:lnSpc>
                <a:spcPts val="6268"/>
              </a:lnSpc>
              <a:spcBef>
                <a:spcPct val="0"/>
              </a:spcBef>
            </a:pPr>
            <a:r>
              <a:rPr lang="en-US" sz="6400" b="1">
                <a:solidFill>
                  <a:srgbClr val="191769"/>
                </a:solidFill>
                <a:latin typeface="Be Vietnam Pro" pitchFamily="2" charset="0"/>
              </a:rPr>
              <a:t>Báo cáo thị trường Mobile năm 2022</a:t>
            </a:r>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l="5497" r="5497"/>
          <a:stretch/>
        </p:blipFill>
        <p:spPr>
          <a:xfrm>
            <a:off x="3870028" y="8232395"/>
            <a:ext cx="4115421" cy="2054605"/>
          </a:xfrm>
          <a:prstGeom prst="rect">
            <a:avLst/>
          </a:prstGeom>
        </p:spPr>
      </p:pic>
      <p:sp>
        <p:nvSpPr>
          <p:cNvPr id="8" name="AutoShape 8"/>
          <p:cNvSpPr/>
          <p:nvPr/>
        </p:nvSpPr>
        <p:spPr>
          <a:xfrm>
            <a:off x="7985449" y="4123186"/>
            <a:ext cx="2057711" cy="2054605"/>
          </a:xfrm>
          <a:prstGeom prst="rect">
            <a:avLst/>
          </a:prstGeom>
          <a:solidFill>
            <a:srgbClr val="62A25D"/>
          </a:solidFill>
        </p:spPr>
      </p:sp>
      <p:sp>
        <p:nvSpPr>
          <p:cNvPr id="9" name="AutoShape 9"/>
          <p:cNvSpPr/>
          <p:nvPr/>
        </p:nvSpPr>
        <p:spPr>
          <a:xfrm>
            <a:off x="5927738" y="6177791"/>
            <a:ext cx="2057711" cy="2054605"/>
          </a:xfrm>
          <a:prstGeom prst="rect">
            <a:avLst/>
          </a:prstGeom>
          <a:solidFill>
            <a:srgbClr val="FFC924"/>
          </a:solidFill>
        </p:spPr>
      </p:sp>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l="21832" r="21832"/>
          <a:stretch/>
        </p:blipFill>
        <p:spPr>
          <a:xfrm>
            <a:off x="14158581" y="6177791"/>
            <a:ext cx="4115421" cy="4109209"/>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Lst>
          </a:blip>
          <a:srcRect t="75" b="75"/>
          <a:stretch/>
        </p:blipFill>
        <p:spPr>
          <a:xfrm>
            <a:off x="10043160" y="4123186"/>
            <a:ext cx="4115421" cy="4109209"/>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Lst>
          </a:blip>
          <a:srcRect t="5623" b="5623"/>
          <a:stretch/>
        </p:blipFill>
        <p:spPr>
          <a:xfrm>
            <a:off x="7985449" y="8232395"/>
            <a:ext cx="4115421" cy="205460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Lst>
          </a:blip>
          <a:srcRect l="18996" r="18996"/>
          <a:stretch/>
        </p:blipFill>
        <p:spPr>
          <a:xfrm>
            <a:off x="7985449" y="6170802"/>
            <a:ext cx="2057711" cy="2054605"/>
          </a:xfrm>
          <a:prstGeom prst="rect">
            <a:avLst/>
          </a:prstGeom>
        </p:spPr>
      </p:pic>
      <p:sp>
        <p:nvSpPr>
          <p:cNvPr id="14" name="AutoShape 14"/>
          <p:cNvSpPr/>
          <p:nvPr/>
        </p:nvSpPr>
        <p:spPr>
          <a:xfrm>
            <a:off x="14158581" y="4123186"/>
            <a:ext cx="4115421" cy="2054605"/>
          </a:xfrm>
          <a:prstGeom prst="rect">
            <a:avLst/>
          </a:prstGeom>
          <a:solidFill>
            <a:srgbClr val="FDCBDF"/>
          </a:solidFill>
        </p:spPr>
      </p:sp>
      <p:sp>
        <p:nvSpPr>
          <p:cNvPr id="15" name="AutoShape 15"/>
          <p:cNvSpPr/>
          <p:nvPr/>
        </p:nvSpPr>
        <p:spPr>
          <a:xfrm>
            <a:off x="12100870" y="8232395"/>
            <a:ext cx="2057711" cy="2054605"/>
          </a:xfrm>
          <a:prstGeom prst="rect">
            <a:avLst/>
          </a:prstGeom>
          <a:solidFill>
            <a:srgbClr val="29285D"/>
          </a:solidFill>
        </p:spPr>
      </p:sp>
      <p:pic>
        <p:nvPicPr>
          <p:cNvPr id="16" name="Picture 16"/>
          <p:cNvPicPr>
            <a:picLocks noChangeAspect="1"/>
          </p:cNvPicPr>
          <p:nvPr/>
        </p:nvPicPr>
        <p:blipFill>
          <a:blip r:embed="rId7">
            <a:extLst>
              <a:ext uri="{28A0092B-C50C-407E-A947-70E740481C1C}">
                <a14:useLocalDpi xmlns:a14="http://schemas.microsoft.com/office/drawing/2010/main" val="0"/>
              </a:ext>
            </a:extLst>
          </a:blip>
          <a:srcRect t="12557" b="12557"/>
          <a:stretch/>
        </p:blipFill>
        <p:spPr>
          <a:xfrm>
            <a:off x="10043160" y="2068582"/>
            <a:ext cx="4115421" cy="2054605"/>
          </a:xfrm>
          <a:prstGeom prst="rect">
            <a:avLst/>
          </a:prstGeom>
        </p:spPr>
      </p:pic>
      <p:sp>
        <p:nvSpPr>
          <p:cNvPr id="17" name="AutoShape 17"/>
          <p:cNvSpPr/>
          <p:nvPr/>
        </p:nvSpPr>
        <p:spPr>
          <a:xfrm>
            <a:off x="12100870" y="0"/>
            <a:ext cx="2057711" cy="2068582"/>
          </a:xfrm>
          <a:prstGeom prst="rect">
            <a:avLst/>
          </a:prstGeom>
          <a:solidFill>
            <a:srgbClr val="469BD8"/>
          </a:solidFill>
        </p:spPr>
      </p:sp>
      <p:pic>
        <p:nvPicPr>
          <p:cNvPr id="18" name="Picture 18"/>
          <p:cNvPicPr>
            <a:picLocks noChangeAspect="1"/>
          </p:cNvPicPr>
          <p:nvPr/>
        </p:nvPicPr>
        <p:blipFill>
          <a:blip r:embed="rId8">
            <a:extLst>
              <a:ext uri="{28A0092B-C50C-407E-A947-70E740481C1C}">
                <a14:useLocalDpi xmlns:a14="http://schemas.microsoft.com/office/drawing/2010/main" val="0"/>
              </a:ext>
            </a:extLst>
          </a:blip>
          <a:srcRect l="21832" r="21832"/>
          <a:stretch/>
        </p:blipFill>
        <p:spPr>
          <a:xfrm>
            <a:off x="14158581" y="0"/>
            <a:ext cx="4129419" cy="4123186"/>
          </a:xfrm>
          <a:prstGeom prst="rect">
            <a:avLst/>
          </a:prstGeom>
        </p:spPr>
      </p:pic>
      <p:sp>
        <p:nvSpPr>
          <p:cNvPr id="20" name="TextBox 6">
            <a:extLst>
              <a:ext uri="{FF2B5EF4-FFF2-40B4-BE49-F238E27FC236}">
                <a16:creationId xmlns:a16="http://schemas.microsoft.com/office/drawing/2014/main" id="{18E502BD-798F-7C6B-B867-D9D8AE5DD870}"/>
              </a:ext>
            </a:extLst>
          </p:cNvPr>
          <p:cNvSpPr txBox="1"/>
          <p:nvPr/>
        </p:nvSpPr>
        <p:spPr>
          <a:xfrm>
            <a:off x="986168" y="3347651"/>
            <a:ext cx="4927573" cy="3262881"/>
          </a:xfrm>
          <a:prstGeom prst="rect">
            <a:avLst/>
          </a:prstGeom>
        </p:spPr>
        <p:txBody>
          <a:bodyPr wrap="square" lIns="0" tIns="0" rIns="0" bIns="0" rtlCol="0" anchor="t">
            <a:spAutoFit/>
          </a:bodyPr>
          <a:lstStyle/>
          <a:p>
            <a:pPr lvl="0">
              <a:lnSpc>
                <a:spcPct val="150000"/>
              </a:lnSpc>
              <a:spcBef>
                <a:spcPct val="0"/>
              </a:spcBef>
            </a:pPr>
            <a:r>
              <a:rPr lang="en-US" sz="2400" b="1">
                <a:solidFill>
                  <a:srgbClr val="191769"/>
                </a:solidFill>
                <a:latin typeface="Be Vietnam Pro" pitchFamily="2" charset="0"/>
              </a:rPr>
              <a:t>Thành viên</a:t>
            </a:r>
          </a:p>
          <a:p>
            <a:pPr lvl="0">
              <a:lnSpc>
                <a:spcPct val="150000"/>
              </a:lnSpc>
              <a:spcBef>
                <a:spcPct val="0"/>
              </a:spcBef>
            </a:pPr>
            <a:r>
              <a:rPr lang="en-US" sz="2400" b="1">
                <a:solidFill>
                  <a:srgbClr val="191769"/>
                </a:solidFill>
                <a:latin typeface="Be Vietnam Pro" pitchFamily="2" charset="0"/>
              </a:rPr>
              <a:t>20120219 	| Nguyễn Minh Trí</a:t>
            </a:r>
          </a:p>
          <a:p>
            <a:pPr lvl="0">
              <a:lnSpc>
                <a:spcPct val="150000"/>
              </a:lnSpc>
              <a:spcBef>
                <a:spcPct val="0"/>
              </a:spcBef>
            </a:pPr>
            <a:r>
              <a:rPr lang="en-US" sz="2400" b="1">
                <a:solidFill>
                  <a:srgbClr val="191769"/>
                </a:solidFill>
                <a:latin typeface="Be Vietnam Pro" pitchFamily="2" charset="0"/>
              </a:rPr>
              <a:t>20120294 	| Lê Công Hửu</a:t>
            </a:r>
          </a:p>
          <a:p>
            <a:pPr lvl="0">
              <a:lnSpc>
                <a:spcPct val="150000"/>
              </a:lnSpc>
              <a:spcBef>
                <a:spcPct val="0"/>
              </a:spcBef>
            </a:pPr>
            <a:r>
              <a:rPr lang="en-US" sz="2400" b="1">
                <a:solidFill>
                  <a:srgbClr val="191769"/>
                </a:solidFill>
                <a:latin typeface="Be Vietnam Pro" pitchFamily="2" charset="0"/>
              </a:rPr>
              <a:t>20120312	| Lê Tấn Kiệt</a:t>
            </a:r>
          </a:p>
          <a:p>
            <a:pPr>
              <a:lnSpc>
                <a:spcPct val="150000"/>
              </a:lnSpc>
              <a:spcBef>
                <a:spcPct val="0"/>
              </a:spcBef>
            </a:pPr>
            <a:r>
              <a:rPr lang="en-US" sz="2400" b="1">
                <a:solidFill>
                  <a:srgbClr val="191769"/>
                </a:solidFill>
                <a:latin typeface="Be Vietnam Pro" pitchFamily="2" charset="0"/>
              </a:rPr>
              <a:t>20120325	| Ngô Thanh Lực</a:t>
            </a:r>
          </a:p>
          <a:p>
            <a:pPr lvl="0">
              <a:lnSpc>
                <a:spcPct val="150000"/>
              </a:lnSpc>
              <a:spcBef>
                <a:spcPct val="0"/>
              </a:spcBef>
            </a:pPr>
            <a:r>
              <a:rPr lang="en-US" sz="2400" b="1">
                <a:solidFill>
                  <a:srgbClr val="191769"/>
                </a:solidFill>
                <a:latin typeface="Be Vietnam Pro" pitchFamily="2" charset="0"/>
              </a:rPr>
              <a:t>20120405	| Nguyễn Long Vũ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27" r="3848" b="6776"/>
          <a:stretch>
            <a:fillRect/>
          </a:stretch>
        </p:blipFill>
        <p:spPr>
          <a:xfrm>
            <a:off x="0" y="0"/>
            <a:ext cx="18288000" cy="10287000"/>
          </a:xfrm>
          <a:prstGeom prst="rect">
            <a:avLst/>
          </a:prstGeom>
        </p:spPr>
      </p:pic>
      <p:grpSp>
        <p:nvGrpSpPr>
          <p:cNvPr id="3" name="Group 3"/>
          <p:cNvGrpSpPr/>
          <p:nvPr/>
        </p:nvGrpSpPr>
        <p:grpSpPr>
          <a:xfrm>
            <a:off x="1697522" y="315228"/>
            <a:ext cx="3401574" cy="613860"/>
            <a:chOff x="0" y="0"/>
            <a:chExt cx="1913890" cy="345387"/>
          </a:xfrm>
        </p:grpSpPr>
        <p:sp>
          <p:nvSpPr>
            <p:cNvPr id="4" name="Freeform 4"/>
            <p:cNvSpPr/>
            <p:nvPr/>
          </p:nvSpPr>
          <p:spPr>
            <a:xfrm>
              <a:off x="0" y="0"/>
              <a:ext cx="1913890" cy="345388"/>
            </a:xfrm>
            <a:custGeom>
              <a:avLst/>
              <a:gdLst/>
              <a:ahLst/>
              <a:cxnLst/>
              <a:rect l="l" t="t" r="r" b="b"/>
              <a:pathLst>
                <a:path w="1913890" h="345388">
                  <a:moveTo>
                    <a:pt x="1789430" y="59690"/>
                  </a:moveTo>
                  <a:cubicBezTo>
                    <a:pt x="1824990" y="59690"/>
                    <a:pt x="1854200" y="88900"/>
                    <a:pt x="1854200" y="124460"/>
                  </a:cubicBezTo>
                  <a:lnTo>
                    <a:pt x="1854200" y="220928"/>
                  </a:lnTo>
                  <a:cubicBezTo>
                    <a:pt x="1854200" y="256488"/>
                    <a:pt x="1824990" y="285698"/>
                    <a:pt x="1789430" y="285698"/>
                  </a:cubicBezTo>
                  <a:lnTo>
                    <a:pt x="124460" y="285698"/>
                  </a:lnTo>
                  <a:cubicBezTo>
                    <a:pt x="88900" y="285698"/>
                    <a:pt x="59690" y="256488"/>
                    <a:pt x="59690" y="220928"/>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220928"/>
                  </a:lnTo>
                  <a:cubicBezTo>
                    <a:pt x="0" y="289508"/>
                    <a:pt x="55880" y="345388"/>
                    <a:pt x="124460" y="345388"/>
                  </a:cubicBezTo>
                  <a:lnTo>
                    <a:pt x="1789430" y="345388"/>
                  </a:lnTo>
                  <a:cubicBezTo>
                    <a:pt x="1858010" y="345388"/>
                    <a:pt x="1913890" y="289508"/>
                    <a:pt x="1913890" y="220928"/>
                  </a:cubicBezTo>
                  <a:lnTo>
                    <a:pt x="1913890" y="124460"/>
                  </a:lnTo>
                  <a:cubicBezTo>
                    <a:pt x="1913890" y="55880"/>
                    <a:pt x="1858010" y="0"/>
                    <a:pt x="1789430" y="0"/>
                  </a:cubicBezTo>
                  <a:close/>
                </a:path>
              </a:pathLst>
            </a:custGeom>
            <a:solidFill>
              <a:srgbClr val="E74C3C"/>
            </a:solidFill>
          </p:spPr>
        </p:sp>
      </p:grpSp>
      <p:grpSp>
        <p:nvGrpSpPr>
          <p:cNvPr id="5" name="Group 5"/>
          <p:cNvGrpSpPr/>
          <p:nvPr/>
        </p:nvGrpSpPr>
        <p:grpSpPr>
          <a:xfrm>
            <a:off x="13162719" y="1339145"/>
            <a:ext cx="3606313" cy="650808"/>
            <a:chOff x="0" y="0"/>
            <a:chExt cx="1913890" cy="345387"/>
          </a:xfrm>
        </p:grpSpPr>
        <p:sp>
          <p:nvSpPr>
            <p:cNvPr id="6" name="Freeform 6"/>
            <p:cNvSpPr/>
            <p:nvPr/>
          </p:nvSpPr>
          <p:spPr>
            <a:xfrm>
              <a:off x="0" y="0"/>
              <a:ext cx="1913890" cy="345388"/>
            </a:xfrm>
            <a:custGeom>
              <a:avLst/>
              <a:gdLst/>
              <a:ahLst/>
              <a:cxnLst/>
              <a:rect l="l" t="t" r="r" b="b"/>
              <a:pathLst>
                <a:path w="1913890" h="345388">
                  <a:moveTo>
                    <a:pt x="1789430" y="59690"/>
                  </a:moveTo>
                  <a:cubicBezTo>
                    <a:pt x="1824990" y="59690"/>
                    <a:pt x="1854200" y="88900"/>
                    <a:pt x="1854200" y="124460"/>
                  </a:cubicBezTo>
                  <a:lnTo>
                    <a:pt x="1854200" y="220928"/>
                  </a:lnTo>
                  <a:cubicBezTo>
                    <a:pt x="1854200" y="256488"/>
                    <a:pt x="1824990" y="285698"/>
                    <a:pt x="1789430" y="285698"/>
                  </a:cubicBezTo>
                  <a:lnTo>
                    <a:pt x="124460" y="285698"/>
                  </a:lnTo>
                  <a:cubicBezTo>
                    <a:pt x="88900" y="285698"/>
                    <a:pt x="59690" y="256488"/>
                    <a:pt x="59690" y="220928"/>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220928"/>
                  </a:lnTo>
                  <a:cubicBezTo>
                    <a:pt x="0" y="289508"/>
                    <a:pt x="55880" y="345388"/>
                    <a:pt x="124460" y="345388"/>
                  </a:cubicBezTo>
                  <a:lnTo>
                    <a:pt x="1789430" y="345388"/>
                  </a:lnTo>
                  <a:cubicBezTo>
                    <a:pt x="1858010" y="345388"/>
                    <a:pt x="1913890" y="289508"/>
                    <a:pt x="1913890" y="220928"/>
                  </a:cubicBezTo>
                  <a:lnTo>
                    <a:pt x="1913890" y="124460"/>
                  </a:lnTo>
                  <a:cubicBezTo>
                    <a:pt x="1913890" y="55880"/>
                    <a:pt x="1858010" y="0"/>
                    <a:pt x="1789430" y="0"/>
                  </a:cubicBezTo>
                  <a:close/>
                </a:path>
              </a:pathLst>
            </a:custGeom>
            <a:solidFill>
              <a:srgbClr val="E74C3C"/>
            </a:solidFill>
          </p:spPr>
        </p:sp>
      </p:grpSp>
      <p:grpSp>
        <p:nvGrpSpPr>
          <p:cNvPr id="7" name="Group 7"/>
          <p:cNvGrpSpPr/>
          <p:nvPr/>
        </p:nvGrpSpPr>
        <p:grpSpPr>
          <a:xfrm>
            <a:off x="9899044" y="7366041"/>
            <a:ext cx="1491451" cy="604512"/>
            <a:chOff x="0" y="0"/>
            <a:chExt cx="1559901" cy="632256"/>
          </a:xfrm>
        </p:grpSpPr>
        <p:sp>
          <p:nvSpPr>
            <p:cNvPr id="8" name="Freeform 8"/>
            <p:cNvSpPr/>
            <p:nvPr/>
          </p:nvSpPr>
          <p:spPr>
            <a:xfrm>
              <a:off x="0" y="0"/>
              <a:ext cx="1559901" cy="632256"/>
            </a:xfrm>
            <a:custGeom>
              <a:avLst/>
              <a:gdLst/>
              <a:ahLst/>
              <a:cxnLst/>
              <a:rect l="l" t="t" r="r" b="b"/>
              <a:pathLst>
                <a:path w="1559901" h="632256">
                  <a:moveTo>
                    <a:pt x="1435441" y="59690"/>
                  </a:moveTo>
                  <a:cubicBezTo>
                    <a:pt x="1471001" y="59690"/>
                    <a:pt x="1500211" y="88900"/>
                    <a:pt x="1500211" y="124460"/>
                  </a:cubicBezTo>
                  <a:lnTo>
                    <a:pt x="1500211" y="507796"/>
                  </a:lnTo>
                  <a:cubicBezTo>
                    <a:pt x="1500211" y="543356"/>
                    <a:pt x="1471001" y="572566"/>
                    <a:pt x="1435441" y="572566"/>
                  </a:cubicBezTo>
                  <a:lnTo>
                    <a:pt x="124460" y="572566"/>
                  </a:lnTo>
                  <a:cubicBezTo>
                    <a:pt x="88900" y="572566"/>
                    <a:pt x="59690" y="543356"/>
                    <a:pt x="59690" y="507796"/>
                  </a:cubicBezTo>
                  <a:lnTo>
                    <a:pt x="59690" y="124460"/>
                  </a:lnTo>
                  <a:cubicBezTo>
                    <a:pt x="59690" y="88900"/>
                    <a:pt x="88900" y="59690"/>
                    <a:pt x="124460" y="59690"/>
                  </a:cubicBezTo>
                  <a:lnTo>
                    <a:pt x="1435441" y="59690"/>
                  </a:lnTo>
                  <a:moveTo>
                    <a:pt x="1435441" y="0"/>
                  </a:moveTo>
                  <a:lnTo>
                    <a:pt x="124460" y="0"/>
                  </a:lnTo>
                  <a:cubicBezTo>
                    <a:pt x="55880" y="0"/>
                    <a:pt x="0" y="55880"/>
                    <a:pt x="0" y="124460"/>
                  </a:cubicBezTo>
                  <a:lnTo>
                    <a:pt x="0" y="507796"/>
                  </a:lnTo>
                  <a:cubicBezTo>
                    <a:pt x="0" y="576376"/>
                    <a:pt x="55880" y="632256"/>
                    <a:pt x="124460" y="632256"/>
                  </a:cubicBezTo>
                  <a:lnTo>
                    <a:pt x="1435442" y="632256"/>
                  </a:lnTo>
                  <a:cubicBezTo>
                    <a:pt x="1504022" y="632256"/>
                    <a:pt x="1559901" y="576376"/>
                    <a:pt x="1559901" y="507796"/>
                  </a:cubicBezTo>
                  <a:lnTo>
                    <a:pt x="1559901" y="124460"/>
                  </a:lnTo>
                  <a:cubicBezTo>
                    <a:pt x="1559901" y="55880"/>
                    <a:pt x="1504021" y="0"/>
                    <a:pt x="1435441" y="0"/>
                  </a:cubicBezTo>
                  <a:close/>
                </a:path>
              </a:pathLst>
            </a:custGeom>
            <a:solidFill>
              <a:srgbClr val="E74C3C"/>
            </a:solidFill>
          </p:spPr>
        </p:sp>
      </p:grpSp>
      <p:grpSp>
        <p:nvGrpSpPr>
          <p:cNvPr id="9" name="Group 9"/>
          <p:cNvGrpSpPr/>
          <p:nvPr/>
        </p:nvGrpSpPr>
        <p:grpSpPr>
          <a:xfrm>
            <a:off x="4295158" y="8736284"/>
            <a:ext cx="9697684" cy="1044031"/>
            <a:chOff x="0" y="0"/>
            <a:chExt cx="2554122" cy="274971"/>
          </a:xfrm>
        </p:grpSpPr>
        <p:sp>
          <p:nvSpPr>
            <p:cNvPr id="10" name="Freeform 10"/>
            <p:cNvSpPr/>
            <p:nvPr/>
          </p:nvSpPr>
          <p:spPr>
            <a:xfrm>
              <a:off x="0" y="0"/>
              <a:ext cx="2554122" cy="274971"/>
            </a:xfrm>
            <a:custGeom>
              <a:avLst/>
              <a:gdLst/>
              <a:ahLst/>
              <a:cxnLst/>
              <a:rect l="l" t="t" r="r" b="b"/>
              <a:pathLst>
                <a:path w="2554122" h="274971">
                  <a:moveTo>
                    <a:pt x="0" y="0"/>
                  </a:moveTo>
                  <a:lnTo>
                    <a:pt x="2554122" y="0"/>
                  </a:lnTo>
                  <a:lnTo>
                    <a:pt x="2554122" y="274971"/>
                  </a:lnTo>
                  <a:lnTo>
                    <a:pt x="0" y="274971"/>
                  </a:lnTo>
                  <a:close/>
                </a:path>
              </a:pathLst>
            </a:custGeom>
            <a:solidFill>
              <a:srgbClr val="849BFF"/>
            </a:solidFill>
          </p:spPr>
        </p:sp>
        <p:sp>
          <p:nvSpPr>
            <p:cNvPr id="11" name="TextBox 11"/>
            <p:cNvSpPr txBox="1"/>
            <p:nvPr/>
          </p:nvSpPr>
          <p:spPr>
            <a:xfrm>
              <a:off x="0" y="0"/>
              <a:ext cx="2554122" cy="274971"/>
            </a:xfrm>
            <a:prstGeom prst="rect">
              <a:avLst/>
            </a:prstGeom>
          </p:spPr>
          <p:txBody>
            <a:bodyPr lIns="50800" tIns="50800" rIns="50800" bIns="50800" rtlCol="0" anchor="ctr"/>
            <a:lstStyle/>
            <a:p>
              <a:pPr algn="ctr">
                <a:lnSpc>
                  <a:spcPts val="3639"/>
                </a:lnSpc>
              </a:pPr>
              <a:r>
                <a:rPr lang="en-US" sz="2599" dirty="0">
                  <a:solidFill>
                    <a:srgbClr val="FFFFFF"/>
                  </a:solidFill>
                  <a:latin typeface="Noto Sans"/>
                </a:rPr>
                <a:t>DOWNLOAD FILE INSTALL ANDROID STUDIO TỪ TRANG CHỦ</a:t>
              </a:r>
            </a:p>
            <a:p>
              <a:pPr algn="ctr">
                <a:lnSpc>
                  <a:spcPts val="3639"/>
                </a:lnSpc>
                <a:spcBef>
                  <a:spcPct val="0"/>
                </a:spcBef>
              </a:pPr>
              <a:r>
                <a:rPr lang="en-US" sz="2599" dirty="0">
                  <a:solidFill>
                    <a:srgbClr val="FFFFFF"/>
                  </a:solidFill>
                  <a:latin typeface="Noto Sans"/>
                </a:rPr>
                <a:t>developer.android.com/studio</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972" t="9205" r="10358" b="12125"/>
          <a:stretch>
            <a:fillRect/>
          </a:stretch>
        </p:blipFill>
        <p:spPr>
          <a:xfrm>
            <a:off x="0" y="0"/>
            <a:ext cx="18288000" cy="10287000"/>
          </a:xfrm>
          <a:prstGeom prst="rect">
            <a:avLst/>
          </a:prstGeom>
        </p:spPr>
      </p:pic>
      <p:grpSp>
        <p:nvGrpSpPr>
          <p:cNvPr id="3" name="Group 3"/>
          <p:cNvGrpSpPr/>
          <p:nvPr/>
        </p:nvGrpSpPr>
        <p:grpSpPr>
          <a:xfrm>
            <a:off x="8026720" y="4800656"/>
            <a:ext cx="2085593" cy="685687"/>
            <a:chOff x="0" y="0"/>
            <a:chExt cx="3042770" cy="1000382"/>
          </a:xfrm>
        </p:grpSpPr>
        <p:sp>
          <p:nvSpPr>
            <p:cNvPr id="4" name="Freeform 4"/>
            <p:cNvSpPr/>
            <p:nvPr/>
          </p:nvSpPr>
          <p:spPr>
            <a:xfrm>
              <a:off x="0" y="0"/>
              <a:ext cx="3042770" cy="1000382"/>
            </a:xfrm>
            <a:custGeom>
              <a:avLst/>
              <a:gdLst/>
              <a:ahLst/>
              <a:cxnLst/>
              <a:rect l="l" t="t" r="r" b="b"/>
              <a:pathLst>
                <a:path w="3042770" h="1000382">
                  <a:moveTo>
                    <a:pt x="2918310" y="59690"/>
                  </a:moveTo>
                  <a:cubicBezTo>
                    <a:pt x="2953870" y="59690"/>
                    <a:pt x="2983080" y="88900"/>
                    <a:pt x="2983080" y="124460"/>
                  </a:cubicBezTo>
                  <a:lnTo>
                    <a:pt x="2983080" y="875922"/>
                  </a:lnTo>
                  <a:cubicBezTo>
                    <a:pt x="2983080" y="911482"/>
                    <a:pt x="2953870" y="940692"/>
                    <a:pt x="2918310" y="940692"/>
                  </a:cubicBezTo>
                  <a:lnTo>
                    <a:pt x="124460" y="940692"/>
                  </a:lnTo>
                  <a:cubicBezTo>
                    <a:pt x="88900" y="940692"/>
                    <a:pt x="59690" y="911482"/>
                    <a:pt x="59690" y="875922"/>
                  </a:cubicBezTo>
                  <a:lnTo>
                    <a:pt x="59690" y="124460"/>
                  </a:lnTo>
                  <a:cubicBezTo>
                    <a:pt x="59690" y="88900"/>
                    <a:pt x="88900" y="59690"/>
                    <a:pt x="124460" y="59690"/>
                  </a:cubicBezTo>
                  <a:lnTo>
                    <a:pt x="2918310" y="59690"/>
                  </a:lnTo>
                  <a:moveTo>
                    <a:pt x="2918310" y="0"/>
                  </a:moveTo>
                  <a:lnTo>
                    <a:pt x="124460" y="0"/>
                  </a:lnTo>
                  <a:cubicBezTo>
                    <a:pt x="55880" y="0"/>
                    <a:pt x="0" y="55880"/>
                    <a:pt x="0" y="124460"/>
                  </a:cubicBezTo>
                  <a:lnTo>
                    <a:pt x="0" y="875922"/>
                  </a:lnTo>
                  <a:cubicBezTo>
                    <a:pt x="0" y="944502"/>
                    <a:pt x="55880" y="1000382"/>
                    <a:pt x="124460" y="1000382"/>
                  </a:cubicBezTo>
                  <a:lnTo>
                    <a:pt x="2918310" y="1000382"/>
                  </a:lnTo>
                  <a:cubicBezTo>
                    <a:pt x="2986890" y="1000382"/>
                    <a:pt x="3042770" y="944502"/>
                    <a:pt x="3042770" y="875922"/>
                  </a:cubicBezTo>
                  <a:lnTo>
                    <a:pt x="3042770" y="124460"/>
                  </a:lnTo>
                  <a:cubicBezTo>
                    <a:pt x="3042770" y="55880"/>
                    <a:pt x="2986890" y="0"/>
                    <a:pt x="2918310" y="0"/>
                  </a:cubicBezTo>
                  <a:close/>
                </a:path>
              </a:pathLst>
            </a:custGeom>
            <a:solidFill>
              <a:srgbClr val="E74C3C"/>
            </a:solidFill>
          </p:spPr>
        </p:sp>
      </p:grpSp>
      <p:grpSp>
        <p:nvGrpSpPr>
          <p:cNvPr id="5" name="Group 5"/>
          <p:cNvGrpSpPr/>
          <p:nvPr/>
        </p:nvGrpSpPr>
        <p:grpSpPr>
          <a:xfrm>
            <a:off x="9985573" y="7566687"/>
            <a:ext cx="1460704" cy="566270"/>
            <a:chOff x="0" y="0"/>
            <a:chExt cx="2580504" cy="1000382"/>
          </a:xfrm>
        </p:grpSpPr>
        <p:sp>
          <p:nvSpPr>
            <p:cNvPr id="6" name="Freeform 6"/>
            <p:cNvSpPr/>
            <p:nvPr/>
          </p:nvSpPr>
          <p:spPr>
            <a:xfrm>
              <a:off x="0" y="0"/>
              <a:ext cx="2580504" cy="1000382"/>
            </a:xfrm>
            <a:custGeom>
              <a:avLst/>
              <a:gdLst/>
              <a:ahLst/>
              <a:cxnLst/>
              <a:rect l="l" t="t" r="r" b="b"/>
              <a:pathLst>
                <a:path w="2580504" h="1000382">
                  <a:moveTo>
                    <a:pt x="2456044" y="59690"/>
                  </a:moveTo>
                  <a:cubicBezTo>
                    <a:pt x="2491604" y="59690"/>
                    <a:pt x="2520814" y="88900"/>
                    <a:pt x="2520814" y="124460"/>
                  </a:cubicBezTo>
                  <a:lnTo>
                    <a:pt x="2520814" y="875922"/>
                  </a:lnTo>
                  <a:cubicBezTo>
                    <a:pt x="2520814" y="911482"/>
                    <a:pt x="2491604" y="940692"/>
                    <a:pt x="2456044" y="940692"/>
                  </a:cubicBezTo>
                  <a:lnTo>
                    <a:pt x="124460" y="940692"/>
                  </a:lnTo>
                  <a:cubicBezTo>
                    <a:pt x="88900" y="940692"/>
                    <a:pt x="59690" y="911482"/>
                    <a:pt x="59690" y="875922"/>
                  </a:cubicBezTo>
                  <a:lnTo>
                    <a:pt x="59690" y="124460"/>
                  </a:lnTo>
                  <a:cubicBezTo>
                    <a:pt x="59690" y="88900"/>
                    <a:pt x="88900" y="59690"/>
                    <a:pt x="124460" y="59690"/>
                  </a:cubicBezTo>
                  <a:lnTo>
                    <a:pt x="2456044" y="59690"/>
                  </a:lnTo>
                  <a:moveTo>
                    <a:pt x="2456044" y="0"/>
                  </a:moveTo>
                  <a:lnTo>
                    <a:pt x="124460" y="0"/>
                  </a:lnTo>
                  <a:cubicBezTo>
                    <a:pt x="55880" y="0"/>
                    <a:pt x="0" y="55880"/>
                    <a:pt x="0" y="124460"/>
                  </a:cubicBezTo>
                  <a:lnTo>
                    <a:pt x="0" y="875922"/>
                  </a:lnTo>
                  <a:cubicBezTo>
                    <a:pt x="0" y="944502"/>
                    <a:pt x="55880" y="1000382"/>
                    <a:pt x="124460" y="1000382"/>
                  </a:cubicBezTo>
                  <a:lnTo>
                    <a:pt x="2456044" y="1000382"/>
                  </a:lnTo>
                  <a:cubicBezTo>
                    <a:pt x="2524624" y="1000382"/>
                    <a:pt x="2580504" y="944502"/>
                    <a:pt x="2580504" y="875922"/>
                  </a:cubicBezTo>
                  <a:lnTo>
                    <a:pt x="2580504" y="124460"/>
                  </a:lnTo>
                  <a:cubicBezTo>
                    <a:pt x="2580504" y="55880"/>
                    <a:pt x="2524624" y="0"/>
                    <a:pt x="2456044" y="0"/>
                  </a:cubicBezTo>
                  <a:close/>
                </a:path>
              </a:pathLst>
            </a:custGeom>
            <a:solidFill>
              <a:srgbClr val="E74C3C"/>
            </a:solidFill>
          </p:spPr>
        </p:sp>
      </p:grpSp>
      <p:grpSp>
        <p:nvGrpSpPr>
          <p:cNvPr id="7" name="Group 7"/>
          <p:cNvGrpSpPr/>
          <p:nvPr/>
        </p:nvGrpSpPr>
        <p:grpSpPr>
          <a:xfrm>
            <a:off x="3249556" y="8911636"/>
            <a:ext cx="11788887" cy="685687"/>
            <a:chOff x="0" y="-2012"/>
            <a:chExt cx="3104892" cy="180592"/>
          </a:xfrm>
        </p:grpSpPr>
        <p:sp>
          <p:nvSpPr>
            <p:cNvPr id="8" name="Freeform 8"/>
            <p:cNvSpPr/>
            <p:nvPr/>
          </p:nvSpPr>
          <p:spPr>
            <a:xfrm>
              <a:off x="0" y="0"/>
              <a:ext cx="3104892" cy="178580"/>
            </a:xfrm>
            <a:custGeom>
              <a:avLst/>
              <a:gdLst/>
              <a:ahLst/>
              <a:cxnLst/>
              <a:rect l="l" t="t" r="r" b="b"/>
              <a:pathLst>
                <a:path w="3104892" h="178580">
                  <a:moveTo>
                    <a:pt x="0" y="0"/>
                  </a:moveTo>
                  <a:lnTo>
                    <a:pt x="3104892" y="0"/>
                  </a:lnTo>
                  <a:lnTo>
                    <a:pt x="3104892" y="178580"/>
                  </a:lnTo>
                  <a:lnTo>
                    <a:pt x="0" y="178580"/>
                  </a:lnTo>
                  <a:close/>
                </a:path>
              </a:pathLst>
            </a:custGeom>
            <a:solidFill>
              <a:srgbClr val="849BFF"/>
            </a:solidFill>
          </p:spPr>
        </p:sp>
        <p:sp>
          <p:nvSpPr>
            <p:cNvPr id="9" name="TextBox 9"/>
            <p:cNvSpPr txBox="1"/>
            <p:nvPr/>
          </p:nvSpPr>
          <p:spPr>
            <a:xfrm>
              <a:off x="0" y="-2012"/>
              <a:ext cx="3104892" cy="180592"/>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TICK VÀO TUỲ CHỌN ANDROID VIRTUAL DEVICE ĐỂ SỬ DỤNG MÁY ẢO</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606" t="11606" r="9299" b="9299"/>
          <a:stretch>
            <a:fillRect/>
          </a:stretch>
        </p:blipFill>
        <p:spPr>
          <a:xfrm>
            <a:off x="0" y="0"/>
            <a:ext cx="18288000" cy="10287000"/>
          </a:xfrm>
          <a:prstGeom prst="rect">
            <a:avLst/>
          </a:prstGeom>
        </p:spPr>
      </p:pic>
      <p:grpSp>
        <p:nvGrpSpPr>
          <p:cNvPr id="3" name="Group 3"/>
          <p:cNvGrpSpPr/>
          <p:nvPr/>
        </p:nvGrpSpPr>
        <p:grpSpPr>
          <a:xfrm>
            <a:off x="5647367" y="4212211"/>
            <a:ext cx="3496633" cy="701570"/>
            <a:chOff x="0" y="0"/>
            <a:chExt cx="1721414" cy="345387"/>
          </a:xfrm>
        </p:grpSpPr>
        <p:sp>
          <p:nvSpPr>
            <p:cNvPr id="4" name="Freeform 4"/>
            <p:cNvSpPr/>
            <p:nvPr/>
          </p:nvSpPr>
          <p:spPr>
            <a:xfrm>
              <a:off x="0" y="0"/>
              <a:ext cx="1721414" cy="345388"/>
            </a:xfrm>
            <a:custGeom>
              <a:avLst/>
              <a:gdLst/>
              <a:ahLst/>
              <a:cxnLst/>
              <a:rect l="l" t="t" r="r" b="b"/>
              <a:pathLst>
                <a:path w="1721414" h="345388">
                  <a:moveTo>
                    <a:pt x="1596954" y="59690"/>
                  </a:moveTo>
                  <a:cubicBezTo>
                    <a:pt x="1632514" y="59690"/>
                    <a:pt x="1661724" y="88900"/>
                    <a:pt x="1661724" y="124460"/>
                  </a:cubicBezTo>
                  <a:lnTo>
                    <a:pt x="1661724" y="220928"/>
                  </a:lnTo>
                  <a:cubicBezTo>
                    <a:pt x="1661724" y="256488"/>
                    <a:pt x="1632514" y="285698"/>
                    <a:pt x="1596954" y="285698"/>
                  </a:cubicBezTo>
                  <a:lnTo>
                    <a:pt x="124460" y="285698"/>
                  </a:lnTo>
                  <a:cubicBezTo>
                    <a:pt x="88900" y="285698"/>
                    <a:pt x="59690" y="256488"/>
                    <a:pt x="59690" y="220928"/>
                  </a:cubicBezTo>
                  <a:lnTo>
                    <a:pt x="59690" y="124460"/>
                  </a:lnTo>
                  <a:cubicBezTo>
                    <a:pt x="59690" y="88900"/>
                    <a:pt x="88900" y="59690"/>
                    <a:pt x="124460" y="59690"/>
                  </a:cubicBezTo>
                  <a:lnTo>
                    <a:pt x="1596954" y="59690"/>
                  </a:lnTo>
                  <a:moveTo>
                    <a:pt x="1596954" y="0"/>
                  </a:moveTo>
                  <a:lnTo>
                    <a:pt x="124460" y="0"/>
                  </a:lnTo>
                  <a:cubicBezTo>
                    <a:pt x="55880" y="0"/>
                    <a:pt x="0" y="55880"/>
                    <a:pt x="0" y="124460"/>
                  </a:cubicBezTo>
                  <a:lnTo>
                    <a:pt x="0" y="220928"/>
                  </a:lnTo>
                  <a:cubicBezTo>
                    <a:pt x="0" y="289508"/>
                    <a:pt x="55880" y="345388"/>
                    <a:pt x="124460" y="345388"/>
                  </a:cubicBezTo>
                  <a:lnTo>
                    <a:pt x="1596954" y="345388"/>
                  </a:lnTo>
                  <a:cubicBezTo>
                    <a:pt x="1665534" y="345388"/>
                    <a:pt x="1721414" y="289508"/>
                    <a:pt x="1721414" y="220928"/>
                  </a:cubicBezTo>
                  <a:lnTo>
                    <a:pt x="1721414" y="124460"/>
                  </a:lnTo>
                  <a:cubicBezTo>
                    <a:pt x="1721414" y="55880"/>
                    <a:pt x="1665534" y="0"/>
                    <a:pt x="1596954" y="0"/>
                  </a:cubicBezTo>
                  <a:close/>
                </a:path>
              </a:pathLst>
            </a:custGeom>
            <a:solidFill>
              <a:srgbClr val="E74C3C"/>
            </a:solidFill>
          </p:spPr>
        </p:sp>
      </p:grpSp>
      <p:grpSp>
        <p:nvGrpSpPr>
          <p:cNvPr id="5" name="Group 5"/>
          <p:cNvGrpSpPr/>
          <p:nvPr/>
        </p:nvGrpSpPr>
        <p:grpSpPr>
          <a:xfrm>
            <a:off x="9875747" y="7261332"/>
            <a:ext cx="1348363" cy="560838"/>
            <a:chOff x="0" y="0"/>
            <a:chExt cx="1439613" cy="598793"/>
          </a:xfrm>
        </p:grpSpPr>
        <p:sp>
          <p:nvSpPr>
            <p:cNvPr id="6" name="Freeform 6"/>
            <p:cNvSpPr/>
            <p:nvPr/>
          </p:nvSpPr>
          <p:spPr>
            <a:xfrm>
              <a:off x="0" y="0"/>
              <a:ext cx="1439613" cy="598793"/>
            </a:xfrm>
            <a:custGeom>
              <a:avLst/>
              <a:gdLst/>
              <a:ahLst/>
              <a:cxnLst/>
              <a:rect l="l" t="t" r="r" b="b"/>
              <a:pathLst>
                <a:path w="1439613" h="598793">
                  <a:moveTo>
                    <a:pt x="1315153" y="59690"/>
                  </a:moveTo>
                  <a:cubicBezTo>
                    <a:pt x="1350713" y="59690"/>
                    <a:pt x="1379923" y="88900"/>
                    <a:pt x="1379923" y="124460"/>
                  </a:cubicBezTo>
                  <a:lnTo>
                    <a:pt x="1379923" y="474333"/>
                  </a:lnTo>
                  <a:cubicBezTo>
                    <a:pt x="1379923" y="509893"/>
                    <a:pt x="1350713" y="539103"/>
                    <a:pt x="1315153" y="539103"/>
                  </a:cubicBezTo>
                  <a:lnTo>
                    <a:pt x="124460" y="539103"/>
                  </a:lnTo>
                  <a:cubicBezTo>
                    <a:pt x="88900" y="539103"/>
                    <a:pt x="59690" y="509893"/>
                    <a:pt x="59690" y="474333"/>
                  </a:cubicBezTo>
                  <a:lnTo>
                    <a:pt x="59690" y="124460"/>
                  </a:lnTo>
                  <a:cubicBezTo>
                    <a:pt x="59690" y="88900"/>
                    <a:pt x="88900" y="59690"/>
                    <a:pt x="124460" y="59690"/>
                  </a:cubicBezTo>
                  <a:lnTo>
                    <a:pt x="1315153" y="59690"/>
                  </a:lnTo>
                  <a:moveTo>
                    <a:pt x="1315153" y="0"/>
                  </a:moveTo>
                  <a:lnTo>
                    <a:pt x="124460" y="0"/>
                  </a:lnTo>
                  <a:cubicBezTo>
                    <a:pt x="55880" y="0"/>
                    <a:pt x="0" y="55880"/>
                    <a:pt x="0" y="124460"/>
                  </a:cubicBezTo>
                  <a:lnTo>
                    <a:pt x="0" y="474333"/>
                  </a:lnTo>
                  <a:cubicBezTo>
                    <a:pt x="0" y="542913"/>
                    <a:pt x="55880" y="598793"/>
                    <a:pt x="124460" y="598793"/>
                  </a:cubicBezTo>
                  <a:lnTo>
                    <a:pt x="1315153" y="598793"/>
                  </a:lnTo>
                  <a:cubicBezTo>
                    <a:pt x="1383733" y="598793"/>
                    <a:pt x="1439613" y="542913"/>
                    <a:pt x="1439613" y="474333"/>
                  </a:cubicBezTo>
                  <a:lnTo>
                    <a:pt x="1439613" y="124460"/>
                  </a:lnTo>
                  <a:cubicBezTo>
                    <a:pt x="1439613" y="55880"/>
                    <a:pt x="1383733" y="0"/>
                    <a:pt x="1315153" y="0"/>
                  </a:cubicBezTo>
                  <a:close/>
                </a:path>
              </a:pathLst>
            </a:custGeom>
            <a:solidFill>
              <a:srgbClr val="E74C3C"/>
            </a:solidFill>
          </p:spPr>
        </p:sp>
      </p:grpSp>
      <p:grpSp>
        <p:nvGrpSpPr>
          <p:cNvPr id="7" name="Group 7"/>
          <p:cNvGrpSpPr/>
          <p:nvPr/>
        </p:nvGrpSpPr>
        <p:grpSpPr>
          <a:xfrm>
            <a:off x="3249556" y="8736284"/>
            <a:ext cx="11788887" cy="1044031"/>
            <a:chOff x="0" y="0"/>
            <a:chExt cx="3104892" cy="274971"/>
          </a:xfrm>
        </p:grpSpPr>
        <p:sp>
          <p:nvSpPr>
            <p:cNvPr id="8" name="Freeform 8"/>
            <p:cNvSpPr/>
            <p:nvPr/>
          </p:nvSpPr>
          <p:spPr>
            <a:xfrm>
              <a:off x="0" y="0"/>
              <a:ext cx="3104892" cy="274971"/>
            </a:xfrm>
            <a:custGeom>
              <a:avLst/>
              <a:gdLst/>
              <a:ahLst/>
              <a:cxnLst/>
              <a:rect l="l" t="t" r="r" b="b"/>
              <a:pathLst>
                <a:path w="3104892" h="274971">
                  <a:moveTo>
                    <a:pt x="0" y="0"/>
                  </a:moveTo>
                  <a:lnTo>
                    <a:pt x="3104892" y="0"/>
                  </a:lnTo>
                  <a:lnTo>
                    <a:pt x="3104892" y="274971"/>
                  </a:lnTo>
                  <a:lnTo>
                    <a:pt x="0" y="274971"/>
                  </a:lnTo>
                  <a:close/>
                </a:path>
              </a:pathLst>
            </a:custGeom>
            <a:solidFill>
              <a:srgbClr val="849BFF"/>
            </a:solidFill>
          </p:spPr>
        </p:sp>
        <p:sp>
          <p:nvSpPr>
            <p:cNvPr id="9" name="TextBox 9"/>
            <p:cNvSpPr txBox="1"/>
            <p:nvPr/>
          </p:nvSpPr>
          <p:spPr>
            <a:xfrm>
              <a:off x="0" y="0"/>
              <a:ext cx="3104892" cy="274971"/>
            </a:xfrm>
            <a:prstGeom prst="rect">
              <a:avLst/>
            </a:prstGeom>
          </p:spPr>
          <p:txBody>
            <a:bodyPr lIns="50800" tIns="50800" rIns="50800" bIns="50800" rtlCol="0" anchor="ctr"/>
            <a:lstStyle/>
            <a:p>
              <a:pPr algn="ctr">
                <a:lnSpc>
                  <a:spcPts val="3639"/>
                </a:lnSpc>
              </a:pPr>
              <a:r>
                <a:rPr lang="en-US" sz="2599" dirty="0">
                  <a:solidFill>
                    <a:srgbClr val="FFFFFF"/>
                  </a:solidFill>
                  <a:latin typeface="Noto Sans"/>
                </a:rPr>
                <a:t>CHỌN ĐƯỜNG DẪN NƠI CÀI ĐẶT</a:t>
              </a:r>
            </a:p>
            <a:p>
              <a:pPr algn="ctr">
                <a:lnSpc>
                  <a:spcPts val="3639"/>
                </a:lnSpc>
                <a:spcBef>
                  <a:spcPct val="0"/>
                </a:spcBef>
              </a:pPr>
              <a:r>
                <a:rPr lang="en-US" sz="2599" dirty="0">
                  <a:solidFill>
                    <a:srgbClr val="FFFFFF"/>
                  </a:solidFill>
                  <a:latin typeface="Noto Sans"/>
                </a:rPr>
                <a:t>NÊN SỬ DỤNG Ổ C ĐỂ CÀI ĐẶT VÌ CÓ THỂ PHÁT SINH LỖI VỚI MÁY ẢO</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673" t="14041" r="12331" b="11963"/>
          <a:stretch>
            <a:fillRect/>
          </a:stretch>
        </p:blipFill>
        <p:spPr>
          <a:xfrm>
            <a:off x="0" y="0"/>
            <a:ext cx="18288000" cy="10287000"/>
          </a:xfrm>
          <a:prstGeom prst="rect">
            <a:avLst/>
          </a:prstGeom>
        </p:spPr>
      </p:pic>
      <p:grpSp>
        <p:nvGrpSpPr>
          <p:cNvPr id="3" name="Group 3"/>
          <p:cNvGrpSpPr/>
          <p:nvPr/>
        </p:nvGrpSpPr>
        <p:grpSpPr>
          <a:xfrm>
            <a:off x="2787785" y="2770467"/>
            <a:ext cx="7959552" cy="2802582"/>
            <a:chOff x="0" y="0"/>
            <a:chExt cx="2903666" cy="1022390"/>
          </a:xfrm>
        </p:grpSpPr>
        <p:sp>
          <p:nvSpPr>
            <p:cNvPr id="4" name="Freeform 4"/>
            <p:cNvSpPr/>
            <p:nvPr/>
          </p:nvSpPr>
          <p:spPr>
            <a:xfrm>
              <a:off x="0" y="0"/>
              <a:ext cx="2903666" cy="1022390"/>
            </a:xfrm>
            <a:custGeom>
              <a:avLst/>
              <a:gdLst/>
              <a:ahLst/>
              <a:cxnLst/>
              <a:rect l="l" t="t" r="r" b="b"/>
              <a:pathLst>
                <a:path w="2903666" h="1022390">
                  <a:moveTo>
                    <a:pt x="2779206" y="59690"/>
                  </a:moveTo>
                  <a:cubicBezTo>
                    <a:pt x="2814766" y="59690"/>
                    <a:pt x="2843976" y="88900"/>
                    <a:pt x="2843976" y="124460"/>
                  </a:cubicBezTo>
                  <a:lnTo>
                    <a:pt x="2843976" y="897930"/>
                  </a:lnTo>
                  <a:cubicBezTo>
                    <a:pt x="2843976" y="933490"/>
                    <a:pt x="2814766" y="962700"/>
                    <a:pt x="2779206" y="962700"/>
                  </a:cubicBezTo>
                  <a:lnTo>
                    <a:pt x="124460" y="962700"/>
                  </a:lnTo>
                  <a:cubicBezTo>
                    <a:pt x="88900" y="962700"/>
                    <a:pt x="59690" y="933490"/>
                    <a:pt x="59690" y="897930"/>
                  </a:cubicBezTo>
                  <a:lnTo>
                    <a:pt x="59690" y="124460"/>
                  </a:lnTo>
                  <a:cubicBezTo>
                    <a:pt x="59690" y="88900"/>
                    <a:pt x="88900" y="59690"/>
                    <a:pt x="124460" y="59690"/>
                  </a:cubicBezTo>
                  <a:lnTo>
                    <a:pt x="2779206" y="59690"/>
                  </a:lnTo>
                  <a:moveTo>
                    <a:pt x="2779206" y="0"/>
                  </a:moveTo>
                  <a:lnTo>
                    <a:pt x="124460" y="0"/>
                  </a:lnTo>
                  <a:cubicBezTo>
                    <a:pt x="55880" y="0"/>
                    <a:pt x="0" y="55880"/>
                    <a:pt x="0" y="124460"/>
                  </a:cubicBezTo>
                  <a:lnTo>
                    <a:pt x="0" y="897930"/>
                  </a:lnTo>
                  <a:cubicBezTo>
                    <a:pt x="0" y="966510"/>
                    <a:pt x="55880" y="1022390"/>
                    <a:pt x="124460" y="1022390"/>
                  </a:cubicBezTo>
                  <a:lnTo>
                    <a:pt x="2779206" y="1022390"/>
                  </a:lnTo>
                  <a:cubicBezTo>
                    <a:pt x="2847786" y="1022390"/>
                    <a:pt x="2903666" y="966510"/>
                    <a:pt x="2903666" y="897930"/>
                  </a:cubicBezTo>
                  <a:lnTo>
                    <a:pt x="2903666" y="124460"/>
                  </a:lnTo>
                  <a:cubicBezTo>
                    <a:pt x="2903666" y="55880"/>
                    <a:pt x="2847786" y="0"/>
                    <a:pt x="2779206" y="0"/>
                  </a:cubicBezTo>
                  <a:close/>
                </a:path>
              </a:pathLst>
            </a:custGeom>
            <a:solidFill>
              <a:srgbClr val="E74C3C"/>
            </a:solidFill>
          </p:spPr>
        </p:sp>
      </p:grpSp>
      <p:grpSp>
        <p:nvGrpSpPr>
          <p:cNvPr id="5" name="Group 5"/>
          <p:cNvGrpSpPr/>
          <p:nvPr/>
        </p:nvGrpSpPr>
        <p:grpSpPr>
          <a:xfrm>
            <a:off x="10747337" y="8836978"/>
            <a:ext cx="2393175" cy="842644"/>
            <a:chOff x="0" y="0"/>
            <a:chExt cx="2903666" cy="1022390"/>
          </a:xfrm>
        </p:grpSpPr>
        <p:sp>
          <p:nvSpPr>
            <p:cNvPr id="6" name="Freeform 6"/>
            <p:cNvSpPr/>
            <p:nvPr/>
          </p:nvSpPr>
          <p:spPr>
            <a:xfrm>
              <a:off x="0" y="0"/>
              <a:ext cx="2903666" cy="1022390"/>
            </a:xfrm>
            <a:custGeom>
              <a:avLst/>
              <a:gdLst/>
              <a:ahLst/>
              <a:cxnLst/>
              <a:rect l="l" t="t" r="r" b="b"/>
              <a:pathLst>
                <a:path w="2903666" h="1022390">
                  <a:moveTo>
                    <a:pt x="2779206" y="59690"/>
                  </a:moveTo>
                  <a:cubicBezTo>
                    <a:pt x="2814766" y="59690"/>
                    <a:pt x="2843976" y="88900"/>
                    <a:pt x="2843976" y="124460"/>
                  </a:cubicBezTo>
                  <a:lnTo>
                    <a:pt x="2843976" y="897930"/>
                  </a:lnTo>
                  <a:cubicBezTo>
                    <a:pt x="2843976" y="933490"/>
                    <a:pt x="2814766" y="962700"/>
                    <a:pt x="2779206" y="962700"/>
                  </a:cubicBezTo>
                  <a:lnTo>
                    <a:pt x="124460" y="962700"/>
                  </a:lnTo>
                  <a:cubicBezTo>
                    <a:pt x="88900" y="962700"/>
                    <a:pt x="59690" y="933490"/>
                    <a:pt x="59690" y="897930"/>
                  </a:cubicBezTo>
                  <a:lnTo>
                    <a:pt x="59690" y="124460"/>
                  </a:lnTo>
                  <a:cubicBezTo>
                    <a:pt x="59690" y="88900"/>
                    <a:pt x="88900" y="59690"/>
                    <a:pt x="124460" y="59690"/>
                  </a:cubicBezTo>
                  <a:lnTo>
                    <a:pt x="2779206" y="59690"/>
                  </a:lnTo>
                  <a:moveTo>
                    <a:pt x="2779206" y="0"/>
                  </a:moveTo>
                  <a:lnTo>
                    <a:pt x="124460" y="0"/>
                  </a:lnTo>
                  <a:cubicBezTo>
                    <a:pt x="55880" y="0"/>
                    <a:pt x="0" y="55880"/>
                    <a:pt x="0" y="124460"/>
                  </a:cubicBezTo>
                  <a:lnTo>
                    <a:pt x="0" y="897930"/>
                  </a:lnTo>
                  <a:cubicBezTo>
                    <a:pt x="0" y="966510"/>
                    <a:pt x="55880" y="1022390"/>
                    <a:pt x="124460" y="1022390"/>
                  </a:cubicBezTo>
                  <a:lnTo>
                    <a:pt x="2779206" y="1022390"/>
                  </a:lnTo>
                  <a:cubicBezTo>
                    <a:pt x="2847786" y="1022390"/>
                    <a:pt x="2903666" y="966510"/>
                    <a:pt x="2903666" y="897930"/>
                  </a:cubicBezTo>
                  <a:lnTo>
                    <a:pt x="2903666" y="124460"/>
                  </a:lnTo>
                  <a:cubicBezTo>
                    <a:pt x="2903666" y="55880"/>
                    <a:pt x="2847786" y="0"/>
                    <a:pt x="2779206" y="0"/>
                  </a:cubicBezTo>
                  <a:close/>
                </a:path>
              </a:pathLst>
            </a:custGeom>
            <a:solidFill>
              <a:srgbClr val="E74C3C"/>
            </a:solidFill>
          </p:spPr>
        </p:sp>
      </p:grpSp>
      <p:grpSp>
        <p:nvGrpSpPr>
          <p:cNvPr id="7" name="Group 7"/>
          <p:cNvGrpSpPr/>
          <p:nvPr/>
        </p:nvGrpSpPr>
        <p:grpSpPr>
          <a:xfrm>
            <a:off x="3249556" y="7933600"/>
            <a:ext cx="11788887" cy="678047"/>
            <a:chOff x="0" y="0"/>
            <a:chExt cx="3104892" cy="178580"/>
          </a:xfrm>
        </p:grpSpPr>
        <p:sp>
          <p:nvSpPr>
            <p:cNvPr id="8" name="Freeform 8"/>
            <p:cNvSpPr/>
            <p:nvPr/>
          </p:nvSpPr>
          <p:spPr>
            <a:xfrm>
              <a:off x="0" y="0"/>
              <a:ext cx="3104892" cy="178580"/>
            </a:xfrm>
            <a:custGeom>
              <a:avLst/>
              <a:gdLst/>
              <a:ahLst/>
              <a:cxnLst/>
              <a:rect l="l" t="t" r="r" b="b"/>
              <a:pathLst>
                <a:path w="3104892" h="178580">
                  <a:moveTo>
                    <a:pt x="0" y="0"/>
                  </a:moveTo>
                  <a:lnTo>
                    <a:pt x="3104892" y="0"/>
                  </a:lnTo>
                  <a:lnTo>
                    <a:pt x="3104892" y="178580"/>
                  </a:lnTo>
                  <a:lnTo>
                    <a:pt x="0" y="178580"/>
                  </a:lnTo>
                  <a:close/>
                </a:path>
              </a:pathLst>
            </a:custGeom>
            <a:solidFill>
              <a:srgbClr val="849BFF"/>
            </a:solidFill>
          </p:spPr>
        </p:sp>
        <p:sp>
          <p:nvSpPr>
            <p:cNvPr id="9" name="TextBox 9"/>
            <p:cNvSpPr txBox="1"/>
            <p:nvPr/>
          </p:nvSpPr>
          <p:spPr>
            <a:xfrm>
              <a:off x="0" y="0"/>
              <a:ext cx="3104892"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TUỲ CHỌN SETUP STANDARD/CUSTOM PHỤ THUỘC VÀO NGƯỜI DÙNG</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438" t="12438" r="12438" b="12438"/>
          <a:stretch>
            <a:fillRect/>
          </a:stretch>
        </p:blipFill>
        <p:spPr>
          <a:xfrm>
            <a:off x="0" y="0"/>
            <a:ext cx="18288000" cy="10287000"/>
          </a:xfrm>
          <a:prstGeom prst="rect">
            <a:avLst/>
          </a:prstGeom>
        </p:spPr>
      </p:pic>
      <p:grpSp>
        <p:nvGrpSpPr>
          <p:cNvPr id="3" name="Group 3"/>
          <p:cNvGrpSpPr/>
          <p:nvPr/>
        </p:nvGrpSpPr>
        <p:grpSpPr>
          <a:xfrm>
            <a:off x="3249556" y="2213731"/>
            <a:ext cx="11788887" cy="678047"/>
            <a:chOff x="0" y="0"/>
            <a:chExt cx="3104892" cy="178580"/>
          </a:xfrm>
        </p:grpSpPr>
        <p:sp>
          <p:nvSpPr>
            <p:cNvPr id="4" name="Freeform 4"/>
            <p:cNvSpPr/>
            <p:nvPr/>
          </p:nvSpPr>
          <p:spPr>
            <a:xfrm>
              <a:off x="0" y="0"/>
              <a:ext cx="3104892" cy="178580"/>
            </a:xfrm>
            <a:custGeom>
              <a:avLst/>
              <a:gdLst/>
              <a:ahLst/>
              <a:cxnLst/>
              <a:rect l="l" t="t" r="r" b="b"/>
              <a:pathLst>
                <a:path w="3104892" h="178580">
                  <a:moveTo>
                    <a:pt x="0" y="0"/>
                  </a:moveTo>
                  <a:lnTo>
                    <a:pt x="3104892" y="0"/>
                  </a:lnTo>
                  <a:lnTo>
                    <a:pt x="3104892" y="178580"/>
                  </a:lnTo>
                  <a:lnTo>
                    <a:pt x="0" y="178580"/>
                  </a:lnTo>
                  <a:close/>
                </a:path>
              </a:pathLst>
            </a:custGeom>
            <a:solidFill>
              <a:srgbClr val="849BFF"/>
            </a:solidFill>
          </p:spPr>
        </p:sp>
        <p:sp>
          <p:nvSpPr>
            <p:cNvPr id="5" name="TextBox 5"/>
            <p:cNvSpPr txBox="1"/>
            <p:nvPr/>
          </p:nvSpPr>
          <p:spPr>
            <a:xfrm>
              <a:off x="0" y="0"/>
              <a:ext cx="3104892"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TUỲ CHỌN GIAO DIỆN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052" t="14052" r="14306" b="14306"/>
          <a:stretch>
            <a:fillRect/>
          </a:stretch>
        </p:blipFill>
        <p:spPr>
          <a:xfrm>
            <a:off x="0" y="0"/>
            <a:ext cx="18288000" cy="10287000"/>
          </a:xfrm>
          <a:prstGeom prst="rect">
            <a:avLst/>
          </a:prstGeom>
        </p:spPr>
      </p:pic>
      <p:grpSp>
        <p:nvGrpSpPr>
          <p:cNvPr id="3" name="Group 3"/>
          <p:cNvGrpSpPr/>
          <p:nvPr/>
        </p:nvGrpSpPr>
        <p:grpSpPr>
          <a:xfrm>
            <a:off x="3249556" y="2213731"/>
            <a:ext cx="11788887" cy="678047"/>
            <a:chOff x="0" y="0"/>
            <a:chExt cx="3104892" cy="178580"/>
          </a:xfrm>
        </p:grpSpPr>
        <p:sp>
          <p:nvSpPr>
            <p:cNvPr id="4" name="Freeform 4"/>
            <p:cNvSpPr/>
            <p:nvPr/>
          </p:nvSpPr>
          <p:spPr>
            <a:xfrm>
              <a:off x="0" y="0"/>
              <a:ext cx="3104892" cy="178580"/>
            </a:xfrm>
            <a:custGeom>
              <a:avLst/>
              <a:gdLst/>
              <a:ahLst/>
              <a:cxnLst/>
              <a:rect l="l" t="t" r="r" b="b"/>
              <a:pathLst>
                <a:path w="3104892" h="178580">
                  <a:moveTo>
                    <a:pt x="0" y="0"/>
                  </a:moveTo>
                  <a:lnTo>
                    <a:pt x="3104892" y="0"/>
                  </a:lnTo>
                  <a:lnTo>
                    <a:pt x="3104892" y="178580"/>
                  </a:lnTo>
                  <a:lnTo>
                    <a:pt x="0" y="178580"/>
                  </a:lnTo>
                  <a:close/>
                </a:path>
              </a:pathLst>
            </a:custGeom>
            <a:solidFill>
              <a:srgbClr val="849BFF"/>
            </a:solidFill>
          </p:spPr>
        </p:sp>
        <p:sp>
          <p:nvSpPr>
            <p:cNvPr id="5" name="TextBox 5"/>
            <p:cNvSpPr txBox="1"/>
            <p:nvPr/>
          </p:nvSpPr>
          <p:spPr>
            <a:xfrm>
              <a:off x="0" y="0"/>
              <a:ext cx="3104892"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XÁC NHẬN CÁC SETTING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148" t="14148" r="13959" b="13959"/>
          <a:stretch>
            <a:fillRect/>
          </a:stretch>
        </p:blipFill>
        <p:spPr>
          <a:xfrm>
            <a:off x="0" y="0"/>
            <a:ext cx="18288000" cy="10287000"/>
          </a:xfrm>
          <a:prstGeom prst="rect">
            <a:avLst/>
          </a:prstGeom>
        </p:spPr>
      </p:pic>
      <p:grpSp>
        <p:nvGrpSpPr>
          <p:cNvPr id="3" name="Group 3"/>
          <p:cNvGrpSpPr/>
          <p:nvPr/>
        </p:nvGrpSpPr>
        <p:grpSpPr>
          <a:xfrm>
            <a:off x="14333239" y="8119860"/>
            <a:ext cx="1263188" cy="628188"/>
            <a:chOff x="0" y="0"/>
            <a:chExt cx="1401504" cy="696973"/>
          </a:xfrm>
        </p:grpSpPr>
        <p:sp>
          <p:nvSpPr>
            <p:cNvPr id="4" name="Freeform 4"/>
            <p:cNvSpPr/>
            <p:nvPr/>
          </p:nvSpPr>
          <p:spPr>
            <a:xfrm>
              <a:off x="0" y="0"/>
              <a:ext cx="1401504" cy="696973"/>
            </a:xfrm>
            <a:custGeom>
              <a:avLst/>
              <a:gdLst/>
              <a:ahLst/>
              <a:cxnLst/>
              <a:rect l="l" t="t" r="r" b="b"/>
              <a:pathLst>
                <a:path w="1401504" h="696973">
                  <a:moveTo>
                    <a:pt x="1277044" y="59690"/>
                  </a:moveTo>
                  <a:cubicBezTo>
                    <a:pt x="1312604" y="59690"/>
                    <a:pt x="1341814" y="88900"/>
                    <a:pt x="1341814" y="124460"/>
                  </a:cubicBezTo>
                  <a:lnTo>
                    <a:pt x="1341814" y="572513"/>
                  </a:lnTo>
                  <a:cubicBezTo>
                    <a:pt x="1341814" y="608073"/>
                    <a:pt x="1312604" y="637283"/>
                    <a:pt x="1277044" y="637283"/>
                  </a:cubicBezTo>
                  <a:lnTo>
                    <a:pt x="124460" y="637283"/>
                  </a:lnTo>
                  <a:cubicBezTo>
                    <a:pt x="88900" y="637283"/>
                    <a:pt x="59690" y="608073"/>
                    <a:pt x="59690" y="572513"/>
                  </a:cubicBezTo>
                  <a:lnTo>
                    <a:pt x="59690" y="124460"/>
                  </a:lnTo>
                  <a:cubicBezTo>
                    <a:pt x="59690" y="88900"/>
                    <a:pt x="88900" y="59690"/>
                    <a:pt x="124460" y="59690"/>
                  </a:cubicBezTo>
                  <a:lnTo>
                    <a:pt x="1277044" y="59690"/>
                  </a:lnTo>
                  <a:moveTo>
                    <a:pt x="1277044" y="0"/>
                  </a:moveTo>
                  <a:lnTo>
                    <a:pt x="124460" y="0"/>
                  </a:lnTo>
                  <a:cubicBezTo>
                    <a:pt x="55880" y="0"/>
                    <a:pt x="0" y="55880"/>
                    <a:pt x="0" y="124460"/>
                  </a:cubicBezTo>
                  <a:lnTo>
                    <a:pt x="0" y="572513"/>
                  </a:lnTo>
                  <a:cubicBezTo>
                    <a:pt x="0" y="641093"/>
                    <a:pt x="55880" y="696973"/>
                    <a:pt x="124460" y="696973"/>
                  </a:cubicBezTo>
                  <a:lnTo>
                    <a:pt x="1277044" y="696973"/>
                  </a:lnTo>
                  <a:cubicBezTo>
                    <a:pt x="1345624" y="696973"/>
                    <a:pt x="1401504" y="641093"/>
                    <a:pt x="1401504" y="572513"/>
                  </a:cubicBezTo>
                  <a:lnTo>
                    <a:pt x="1401504" y="124460"/>
                  </a:lnTo>
                  <a:cubicBezTo>
                    <a:pt x="1401504" y="55880"/>
                    <a:pt x="1345624" y="0"/>
                    <a:pt x="1277044" y="0"/>
                  </a:cubicBezTo>
                  <a:close/>
                </a:path>
              </a:pathLst>
            </a:custGeom>
            <a:solidFill>
              <a:srgbClr val="E74C3C"/>
            </a:solidFill>
          </p:spPr>
        </p:sp>
      </p:grpSp>
      <p:grpSp>
        <p:nvGrpSpPr>
          <p:cNvPr id="5" name="Group 5"/>
          <p:cNvGrpSpPr/>
          <p:nvPr/>
        </p:nvGrpSpPr>
        <p:grpSpPr>
          <a:xfrm>
            <a:off x="5245705" y="8214269"/>
            <a:ext cx="7796589" cy="1044031"/>
            <a:chOff x="0" y="0"/>
            <a:chExt cx="2053423" cy="274971"/>
          </a:xfrm>
        </p:grpSpPr>
        <p:sp>
          <p:nvSpPr>
            <p:cNvPr id="6" name="Freeform 6"/>
            <p:cNvSpPr/>
            <p:nvPr/>
          </p:nvSpPr>
          <p:spPr>
            <a:xfrm>
              <a:off x="0" y="0"/>
              <a:ext cx="2053423" cy="274971"/>
            </a:xfrm>
            <a:custGeom>
              <a:avLst/>
              <a:gdLst/>
              <a:ahLst/>
              <a:cxnLst/>
              <a:rect l="l" t="t" r="r" b="b"/>
              <a:pathLst>
                <a:path w="2053423" h="274971">
                  <a:moveTo>
                    <a:pt x="0" y="0"/>
                  </a:moveTo>
                  <a:lnTo>
                    <a:pt x="2053423" y="0"/>
                  </a:lnTo>
                  <a:lnTo>
                    <a:pt x="2053423" y="274971"/>
                  </a:lnTo>
                  <a:lnTo>
                    <a:pt x="0" y="274971"/>
                  </a:lnTo>
                  <a:close/>
                </a:path>
              </a:pathLst>
            </a:custGeom>
            <a:solidFill>
              <a:srgbClr val="849BFF"/>
            </a:solidFill>
          </p:spPr>
        </p:sp>
        <p:sp>
          <p:nvSpPr>
            <p:cNvPr id="7" name="TextBox 7"/>
            <p:cNvSpPr txBox="1"/>
            <p:nvPr/>
          </p:nvSpPr>
          <p:spPr>
            <a:xfrm>
              <a:off x="0" y="0"/>
              <a:ext cx="2053423" cy="274971"/>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ĐỌC KĨ CÁC ĐIỀU KHOẢN VÀ TICK VÀO ACCEPT ĐỂ TIẾN HÀNH CÀI ĐẶT CÁC COMPONENT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904" t="8520" r="13904" b="19288"/>
          <a:stretch>
            <a:fillRect/>
          </a:stretch>
        </p:blipFill>
        <p:spPr>
          <a:xfrm>
            <a:off x="0" y="0"/>
            <a:ext cx="18288000" cy="10287000"/>
          </a:xfrm>
          <a:prstGeom prst="rect">
            <a:avLst/>
          </a:prstGeom>
        </p:spPr>
      </p:pic>
      <p:grpSp>
        <p:nvGrpSpPr>
          <p:cNvPr id="3" name="Group 3"/>
          <p:cNvGrpSpPr/>
          <p:nvPr/>
        </p:nvGrpSpPr>
        <p:grpSpPr>
          <a:xfrm>
            <a:off x="7761951" y="4430126"/>
            <a:ext cx="2109855" cy="2109855"/>
            <a:chOff x="0" y="0"/>
            <a:chExt cx="1913890" cy="1913890"/>
          </a:xfrm>
        </p:grpSpPr>
        <p:sp>
          <p:nvSpPr>
            <p:cNvPr id="4" name="Freeform 4"/>
            <p:cNvSpPr/>
            <p:nvPr/>
          </p:nvSpPr>
          <p:spPr>
            <a:xfrm>
              <a:off x="0" y="0"/>
              <a:ext cx="1913890" cy="1913890"/>
            </a:xfrm>
            <a:custGeom>
              <a:avLst/>
              <a:gdLst/>
              <a:ahLst/>
              <a:cxnLst/>
              <a:rect l="l" t="t" r="r" b="b"/>
              <a:pathLst>
                <a:path w="1913890" h="1913890">
                  <a:moveTo>
                    <a:pt x="1789430" y="59690"/>
                  </a:moveTo>
                  <a:cubicBezTo>
                    <a:pt x="1824990" y="59690"/>
                    <a:pt x="1854200" y="88900"/>
                    <a:pt x="1854200" y="124460"/>
                  </a:cubicBezTo>
                  <a:lnTo>
                    <a:pt x="1854200" y="1789430"/>
                  </a:lnTo>
                  <a:cubicBezTo>
                    <a:pt x="1854200" y="1824990"/>
                    <a:pt x="1824990" y="1854200"/>
                    <a:pt x="1789430" y="1854200"/>
                  </a:cubicBezTo>
                  <a:lnTo>
                    <a:pt x="124460" y="1854200"/>
                  </a:lnTo>
                  <a:cubicBezTo>
                    <a:pt x="88900" y="1854200"/>
                    <a:pt x="59690" y="1824990"/>
                    <a:pt x="59690" y="1789430"/>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1789430"/>
                  </a:lnTo>
                  <a:cubicBezTo>
                    <a:pt x="0" y="1858010"/>
                    <a:pt x="55880" y="1913890"/>
                    <a:pt x="124460" y="1913890"/>
                  </a:cubicBezTo>
                  <a:lnTo>
                    <a:pt x="1789430" y="1913890"/>
                  </a:lnTo>
                  <a:cubicBezTo>
                    <a:pt x="1858010" y="1913890"/>
                    <a:pt x="1913890" y="1858010"/>
                    <a:pt x="1913890" y="1789430"/>
                  </a:cubicBezTo>
                  <a:lnTo>
                    <a:pt x="1913890" y="124460"/>
                  </a:lnTo>
                  <a:cubicBezTo>
                    <a:pt x="1913890" y="55880"/>
                    <a:pt x="1858010" y="0"/>
                    <a:pt x="1789430" y="0"/>
                  </a:cubicBezTo>
                  <a:close/>
                </a:path>
              </a:pathLst>
            </a:custGeom>
            <a:solidFill>
              <a:srgbClr val="E74C3C"/>
            </a:solidFill>
          </p:spPr>
        </p:sp>
      </p:grpSp>
      <p:grpSp>
        <p:nvGrpSpPr>
          <p:cNvPr id="5" name="Group 5"/>
          <p:cNvGrpSpPr/>
          <p:nvPr/>
        </p:nvGrpSpPr>
        <p:grpSpPr>
          <a:xfrm>
            <a:off x="5245705" y="8214269"/>
            <a:ext cx="7796589" cy="1044031"/>
            <a:chOff x="0" y="0"/>
            <a:chExt cx="2053423" cy="274971"/>
          </a:xfrm>
        </p:grpSpPr>
        <p:sp>
          <p:nvSpPr>
            <p:cNvPr id="6" name="Freeform 6"/>
            <p:cNvSpPr/>
            <p:nvPr/>
          </p:nvSpPr>
          <p:spPr>
            <a:xfrm>
              <a:off x="0" y="0"/>
              <a:ext cx="2053423" cy="274971"/>
            </a:xfrm>
            <a:custGeom>
              <a:avLst/>
              <a:gdLst/>
              <a:ahLst/>
              <a:cxnLst/>
              <a:rect l="l" t="t" r="r" b="b"/>
              <a:pathLst>
                <a:path w="2053423" h="274971">
                  <a:moveTo>
                    <a:pt x="0" y="0"/>
                  </a:moveTo>
                  <a:lnTo>
                    <a:pt x="2053423" y="0"/>
                  </a:lnTo>
                  <a:lnTo>
                    <a:pt x="2053423" y="274971"/>
                  </a:lnTo>
                  <a:lnTo>
                    <a:pt x="0" y="274971"/>
                  </a:lnTo>
                  <a:close/>
                </a:path>
              </a:pathLst>
            </a:custGeom>
            <a:solidFill>
              <a:srgbClr val="849BFF"/>
            </a:solidFill>
          </p:spPr>
        </p:sp>
        <p:sp>
          <p:nvSpPr>
            <p:cNvPr id="7" name="TextBox 7"/>
            <p:cNvSpPr txBox="1"/>
            <p:nvPr/>
          </p:nvSpPr>
          <p:spPr>
            <a:xfrm>
              <a:off x="0" y="0"/>
              <a:ext cx="2053423" cy="274971"/>
            </a:xfrm>
            <a:prstGeom prst="rect">
              <a:avLst/>
            </a:prstGeom>
          </p:spPr>
          <p:txBody>
            <a:bodyPr lIns="50800" tIns="50800" rIns="50800" bIns="50800" rtlCol="0" anchor="ctr"/>
            <a:lstStyle/>
            <a:p>
              <a:pPr algn="ctr">
                <a:lnSpc>
                  <a:spcPts val="3639"/>
                </a:lnSpc>
              </a:pPr>
              <a:r>
                <a:rPr lang="en-US" sz="2599" dirty="0">
                  <a:solidFill>
                    <a:srgbClr val="FFFFFF"/>
                  </a:solidFill>
                  <a:latin typeface="Noto Sans"/>
                </a:rPr>
                <a:t>GIAO DIỆN SAU KHI CÀI ĐẶT XONG</a:t>
              </a:r>
            </a:p>
            <a:p>
              <a:pPr algn="ctr">
                <a:lnSpc>
                  <a:spcPts val="3639"/>
                </a:lnSpc>
                <a:spcBef>
                  <a:spcPct val="0"/>
                </a:spcBef>
              </a:pPr>
              <a:r>
                <a:rPr lang="en-US" sz="2599" dirty="0">
                  <a:solidFill>
                    <a:srgbClr val="FFFFFF"/>
                  </a:solidFill>
                  <a:latin typeface="Noto Sans"/>
                </a:rPr>
                <a:t>CHỌN NEW PROJECTS ĐỂ TẠO DỰ ÁN ĐẦU TIÊN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478" t="6765" r="11735" b="17449"/>
          <a:stretch>
            <a:fillRect/>
          </a:stretch>
        </p:blipFill>
        <p:spPr>
          <a:xfrm>
            <a:off x="0" y="0"/>
            <a:ext cx="18288000" cy="10287000"/>
          </a:xfrm>
          <a:prstGeom prst="rect">
            <a:avLst/>
          </a:prstGeom>
        </p:spPr>
      </p:pic>
      <p:grpSp>
        <p:nvGrpSpPr>
          <p:cNvPr id="3" name="Group 3"/>
          <p:cNvGrpSpPr/>
          <p:nvPr/>
        </p:nvGrpSpPr>
        <p:grpSpPr>
          <a:xfrm>
            <a:off x="3967747" y="8736284"/>
            <a:ext cx="10352505" cy="1044031"/>
            <a:chOff x="0" y="0"/>
            <a:chExt cx="2726586" cy="274971"/>
          </a:xfrm>
        </p:grpSpPr>
        <p:sp>
          <p:nvSpPr>
            <p:cNvPr id="4" name="Freeform 4"/>
            <p:cNvSpPr/>
            <p:nvPr/>
          </p:nvSpPr>
          <p:spPr>
            <a:xfrm>
              <a:off x="0" y="0"/>
              <a:ext cx="2726586" cy="274971"/>
            </a:xfrm>
            <a:custGeom>
              <a:avLst/>
              <a:gdLst/>
              <a:ahLst/>
              <a:cxnLst/>
              <a:rect l="l" t="t" r="r" b="b"/>
              <a:pathLst>
                <a:path w="2726586" h="274971">
                  <a:moveTo>
                    <a:pt x="0" y="0"/>
                  </a:moveTo>
                  <a:lnTo>
                    <a:pt x="2726586" y="0"/>
                  </a:lnTo>
                  <a:lnTo>
                    <a:pt x="2726586" y="274971"/>
                  </a:lnTo>
                  <a:lnTo>
                    <a:pt x="0" y="274971"/>
                  </a:lnTo>
                  <a:close/>
                </a:path>
              </a:pathLst>
            </a:custGeom>
            <a:solidFill>
              <a:srgbClr val="849BFF"/>
            </a:solidFill>
          </p:spPr>
        </p:sp>
        <p:sp>
          <p:nvSpPr>
            <p:cNvPr id="5" name="TextBox 5"/>
            <p:cNvSpPr txBox="1"/>
            <p:nvPr/>
          </p:nvSpPr>
          <p:spPr>
            <a:xfrm>
              <a:off x="0" y="0"/>
              <a:ext cx="2726586" cy="274971"/>
            </a:xfrm>
            <a:prstGeom prst="rect">
              <a:avLst/>
            </a:prstGeom>
          </p:spPr>
          <p:txBody>
            <a:bodyPr lIns="50800" tIns="50800" rIns="50800" bIns="50800" rtlCol="0" anchor="ctr"/>
            <a:lstStyle/>
            <a:p>
              <a:pPr algn="ctr">
                <a:lnSpc>
                  <a:spcPts val="3639"/>
                </a:lnSpc>
              </a:pPr>
              <a:r>
                <a:rPr lang="en-US" sz="2599" dirty="0">
                  <a:solidFill>
                    <a:srgbClr val="FFFFFF"/>
                  </a:solidFill>
                  <a:latin typeface="Noto Sans"/>
                </a:rPr>
                <a:t>CHỌN LAYOUT CHO APP </a:t>
              </a:r>
            </a:p>
            <a:p>
              <a:pPr algn="ctr">
                <a:lnSpc>
                  <a:spcPts val="3639"/>
                </a:lnSpc>
                <a:spcBef>
                  <a:spcPct val="0"/>
                </a:spcBef>
              </a:pPr>
              <a:r>
                <a:rPr lang="en-US" sz="2599" dirty="0">
                  <a:solidFill>
                    <a:srgbClr val="FFFFFF"/>
                  </a:solidFill>
                  <a:latin typeface="Noto Sans"/>
                </a:rPr>
                <a:t>TỪ CÁC TEMPLATES CÓ SẴN CHO CÁC LOẠI THIẾT BỊ KHÁC NHAU</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071" t="5325" r="11071" b="16816"/>
          <a:stretch>
            <a:fillRect/>
          </a:stretch>
        </p:blipFill>
        <p:spPr>
          <a:xfrm>
            <a:off x="0" y="0"/>
            <a:ext cx="18288000" cy="10287000"/>
          </a:xfrm>
          <a:prstGeom prst="rect">
            <a:avLst/>
          </a:prstGeom>
        </p:spPr>
      </p:pic>
      <p:grpSp>
        <p:nvGrpSpPr>
          <p:cNvPr id="3" name="Group 3"/>
          <p:cNvGrpSpPr/>
          <p:nvPr/>
        </p:nvGrpSpPr>
        <p:grpSpPr>
          <a:xfrm>
            <a:off x="4519603" y="4797136"/>
            <a:ext cx="6785764" cy="3392882"/>
            <a:chOff x="0" y="0"/>
            <a:chExt cx="1913890" cy="956945"/>
          </a:xfrm>
        </p:grpSpPr>
        <p:sp>
          <p:nvSpPr>
            <p:cNvPr id="4" name="Freeform 4"/>
            <p:cNvSpPr/>
            <p:nvPr/>
          </p:nvSpPr>
          <p:spPr>
            <a:xfrm>
              <a:off x="0" y="0"/>
              <a:ext cx="1913890" cy="956945"/>
            </a:xfrm>
            <a:custGeom>
              <a:avLst/>
              <a:gdLst/>
              <a:ahLst/>
              <a:cxnLst/>
              <a:rect l="l" t="t" r="r" b="b"/>
              <a:pathLst>
                <a:path w="1913890" h="956945">
                  <a:moveTo>
                    <a:pt x="1789430" y="59690"/>
                  </a:moveTo>
                  <a:cubicBezTo>
                    <a:pt x="1824990" y="59690"/>
                    <a:pt x="1854200" y="88900"/>
                    <a:pt x="1854200" y="124460"/>
                  </a:cubicBezTo>
                  <a:lnTo>
                    <a:pt x="1854200" y="832485"/>
                  </a:lnTo>
                  <a:cubicBezTo>
                    <a:pt x="1854200" y="868045"/>
                    <a:pt x="1824990" y="897255"/>
                    <a:pt x="1789430" y="897255"/>
                  </a:cubicBezTo>
                  <a:lnTo>
                    <a:pt x="124460" y="897255"/>
                  </a:lnTo>
                  <a:cubicBezTo>
                    <a:pt x="88900" y="897255"/>
                    <a:pt x="59690" y="868045"/>
                    <a:pt x="59690" y="832485"/>
                  </a:cubicBezTo>
                  <a:lnTo>
                    <a:pt x="59690" y="124460"/>
                  </a:lnTo>
                  <a:cubicBezTo>
                    <a:pt x="59690" y="88900"/>
                    <a:pt x="88900" y="59690"/>
                    <a:pt x="124460" y="59690"/>
                  </a:cubicBezTo>
                  <a:lnTo>
                    <a:pt x="1789430" y="59690"/>
                  </a:lnTo>
                  <a:moveTo>
                    <a:pt x="1789430" y="0"/>
                  </a:moveTo>
                  <a:lnTo>
                    <a:pt x="124460" y="0"/>
                  </a:lnTo>
                  <a:cubicBezTo>
                    <a:pt x="55880" y="0"/>
                    <a:pt x="0" y="55880"/>
                    <a:pt x="0" y="124460"/>
                  </a:cubicBezTo>
                  <a:lnTo>
                    <a:pt x="0" y="832485"/>
                  </a:lnTo>
                  <a:cubicBezTo>
                    <a:pt x="0" y="901065"/>
                    <a:pt x="55880" y="956945"/>
                    <a:pt x="124460" y="956945"/>
                  </a:cubicBezTo>
                  <a:lnTo>
                    <a:pt x="1789430" y="956945"/>
                  </a:lnTo>
                  <a:cubicBezTo>
                    <a:pt x="1858010" y="956945"/>
                    <a:pt x="1913890" y="901065"/>
                    <a:pt x="1913890" y="832485"/>
                  </a:cubicBezTo>
                  <a:lnTo>
                    <a:pt x="1913890" y="124460"/>
                  </a:lnTo>
                  <a:cubicBezTo>
                    <a:pt x="1913890" y="55880"/>
                    <a:pt x="1858010" y="0"/>
                    <a:pt x="1789430" y="0"/>
                  </a:cubicBezTo>
                  <a:close/>
                </a:path>
              </a:pathLst>
            </a:custGeom>
            <a:solidFill>
              <a:srgbClr val="E74C3C"/>
            </a:solidFill>
          </p:spPr>
        </p:sp>
      </p:grpSp>
      <p:grpSp>
        <p:nvGrpSpPr>
          <p:cNvPr id="5" name="Group 5"/>
          <p:cNvGrpSpPr/>
          <p:nvPr/>
        </p:nvGrpSpPr>
        <p:grpSpPr>
          <a:xfrm>
            <a:off x="2732036" y="8024159"/>
            <a:ext cx="12823928" cy="1501231"/>
            <a:chOff x="0" y="0"/>
            <a:chExt cx="3377495" cy="395386"/>
          </a:xfrm>
        </p:grpSpPr>
        <p:sp>
          <p:nvSpPr>
            <p:cNvPr id="6" name="Freeform 6"/>
            <p:cNvSpPr/>
            <p:nvPr/>
          </p:nvSpPr>
          <p:spPr>
            <a:xfrm>
              <a:off x="0" y="0"/>
              <a:ext cx="3377495" cy="395386"/>
            </a:xfrm>
            <a:custGeom>
              <a:avLst/>
              <a:gdLst/>
              <a:ahLst/>
              <a:cxnLst/>
              <a:rect l="l" t="t" r="r" b="b"/>
              <a:pathLst>
                <a:path w="3377495" h="395386">
                  <a:moveTo>
                    <a:pt x="0" y="0"/>
                  </a:moveTo>
                  <a:lnTo>
                    <a:pt x="3377495" y="0"/>
                  </a:lnTo>
                  <a:lnTo>
                    <a:pt x="3377495" y="395386"/>
                  </a:lnTo>
                  <a:lnTo>
                    <a:pt x="0" y="395386"/>
                  </a:lnTo>
                  <a:close/>
                </a:path>
              </a:pathLst>
            </a:custGeom>
            <a:solidFill>
              <a:srgbClr val="849BFF"/>
            </a:solidFill>
          </p:spPr>
        </p:sp>
        <p:sp>
          <p:nvSpPr>
            <p:cNvPr id="7" name="TextBox 7"/>
            <p:cNvSpPr txBox="1"/>
            <p:nvPr/>
          </p:nvSpPr>
          <p:spPr>
            <a:xfrm>
              <a:off x="0" y="0"/>
              <a:ext cx="3377495" cy="395386"/>
            </a:xfrm>
            <a:prstGeom prst="rect">
              <a:avLst/>
            </a:prstGeom>
          </p:spPr>
          <p:txBody>
            <a:bodyPr lIns="50800" tIns="50800" rIns="50800" bIns="50800" rtlCol="0" anchor="ctr"/>
            <a:lstStyle/>
            <a:p>
              <a:pPr algn="ctr">
                <a:lnSpc>
                  <a:spcPts val="3639"/>
                </a:lnSpc>
              </a:pPr>
              <a:r>
                <a:rPr lang="en-US" sz="2599" dirty="0">
                  <a:solidFill>
                    <a:srgbClr val="FFFFFF"/>
                  </a:solidFill>
                  <a:latin typeface="Noto Sans"/>
                </a:rPr>
                <a:t>ĐẶT TÊN DỰ ÁN / CHỌN NƠI LƯU TRỮ / NGÔN NGỮ LẬP TRÌNH SỬ DỤNG VÀ CHỌN MINIMUM SDK</a:t>
              </a:r>
            </a:p>
            <a:p>
              <a:pPr algn="ctr">
                <a:lnSpc>
                  <a:spcPts val="3639"/>
                </a:lnSpc>
                <a:spcBef>
                  <a:spcPct val="0"/>
                </a:spcBef>
              </a:pPr>
              <a:r>
                <a:rPr lang="en-US" sz="2599" dirty="0">
                  <a:solidFill>
                    <a:srgbClr val="FFFFFF"/>
                  </a:solidFill>
                  <a:latin typeface="Noto Sans"/>
                </a:rPr>
                <a:t>MINIMUM SDK NÊN TỪ 9 TRỞ LÊN VÀ TỐT HƠN LÀ &gt; 20</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682D"/>
        </a:solidFill>
        <a:effectLst/>
      </p:bgPr>
    </p:bg>
    <p:spTree>
      <p:nvGrpSpPr>
        <p:cNvPr id="1" name=""/>
        <p:cNvGrpSpPr/>
        <p:nvPr/>
      </p:nvGrpSpPr>
      <p:grpSpPr>
        <a:xfrm>
          <a:off x="0" y="0"/>
          <a:ext cx="0" cy="0"/>
          <a:chOff x="0" y="0"/>
          <a:chExt cx="0" cy="0"/>
        </a:xfrm>
      </p:grpSpPr>
      <p:sp>
        <p:nvSpPr>
          <p:cNvPr id="2" name="AutoShape 2"/>
          <p:cNvSpPr/>
          <p:nvPr/>
        </p:nvSpPr>
        <p:spPr>
          <a:xfrm>
            <a:off x="0" y="1459183"/>
            <a:ext cx="16780557" cy="8827817"/>
          </a:xfrm>
          <a:prstGeom prst="rect">
            <a:avLst/>
          </a:prstGeom>
          <a:solidFill>
            <a:srgbClr val="FFC924"/>
          </a:solidFill>
        </p:spPr>
        <p:txBody>
          <a:bodyPr/>
          <a:lstStyle/>
          <a:p>
            <a:endParaRPr lang="en-VN"/>
          </a:p>
        </p:txBody>
      </p:sp>
      <p:pic>
        <p:nvPicPr>
          <p:cNvPr id="3" name="Picture 3"/>
          <p:cNvPicPr>
            <a:picLocks noChangeAspect="1"/>
          </p:cNvPicPr>
          <p:nvPr/>
        </p:nvPicPr>
        <p:blipFill>
          <a:blip r:embed="rId2">
            <a:extLst>
              <a:ext uri="{28A0092B-C50C-407E-A947-70E740481C1C}">
                <a14:useLocalDpi xmlns:a14="http://schemas.microsoft.com/office/drawing/2010/main" val="0"/>
              </a:ext>
            </a:extLst>
          </a:blip>
          <a:srcRect t="9506" b="9506"/>
          <a:stretch/>
        </p:blipFill>
        <p:spPr>
          <a:xfrm>
            <a:off x="10528291" y="2705100"/>
            <a:ext cx="5407574" cy="6572439"/>
          </a:xfrm>
          <a:prstGeom prst="rect">
            <a:avLst/>
          </a:prstGeom>
        </p:spPr>
      </p:pic>
      <p:sp>
        <p:nvSpPr>
          <p:cNvPr id="4" name="TextBox 4"/>
          <p:cNvSpPr txBox="1"/>
          <p:nvPr/>
        </p:nvSpPr>
        <p:spPr>
          <a:xfrm>
            <a:off x="7555569" y="1170328"/>
            <a:ext cx="8380296" cy="1143133"/>
          </a:xfrm>
          <a:prstGeom prst="rect">
            <a:avLst/>
          </a:prstGeom>
        </p:spPr>
        <p:txBody>
          <a:bodyPr lIns="0" tIns="0" rIns="0" bIns="0" rtlCol="0" anchor="t">
            <a:spAutoFit/>
          </a:bodyPr>
          <a:lstStyle/>
          <a:p>
            <a:pPr algn="r">
              <a:lnSpc>
                <a:spcPts val="8423"/>
              </a:lnSpc>
            </a:pPr>
            <a:r>
              <a:rPr lang="en-US" sz="10399" b="1" spc="-259">
                <a:solidFill>
                  <a:srgbClr val="FFFFFF"/>
                </a:solidFill>
                <a:latin typeface="Be Vietnam Pro" pitchFamily="2" charset="77"/>
              </a:rPr>
              <a:t>PHỤ LỤC</a:t>
            </a:r>
          </a:p>
        </p:txBody>
      </p:sp>
      <p:sp>
        <p:nvSpPr>
          <p:cNvPr id="6" name="TextBox 6"/>
          <p:cNvSpPr txBox="1"/>
          <p:nvPr/>
        </p:nvSpPr>
        <p:spPr>
          <a:xfrm>
            <a:off x="974044" y="4229100"/>
            <a:ext cx="473757" cy="3872855"/>
          </a:xfrm>
          <a:prstGeom prst="rect">
            <a:avLst/>
          </a:prstGeom>
        </p:spPr>
        <p:txBody>
          <a:bodyPr wrap="square" lIns="0" tIns="0" rIns="0" bIns="0" rtlCol="0" anchor="t">
            <a:spAutoFit/>
          </a:bodyPr>
          <a:lstStyle/>
          <a:p>
            <a:pPr algn="l">
              <a:lnSpc>
                <a:spcPts val="2610"/>
              </a:lnSpc>
              <a:spcBef>
                <a:spcPts val="1957"/>
              </a:spcBef>
            </a:pPr>
            <a:r>
              <a:rPr lang="en-US" sz="2200" b="1">
                <a:solidFill>
                  <a:srgbClr val="191769"/>
                </a:solidFill>
                <a:latin typeface="Be Vietnam Pro" pitchFamily="2" charset="77"/>
              </a:rPr>
              <a:t>I.</a:t>
            </a:r>
          </a:p>
          <a:p>
            <a:pPr algn="l">
              <a:lnSpc>
                <a:spcPts val="2610"/>
              </a:lnSpc>
              <a:spcBef>
                <a:spcPts val="1957"/>
              </a:spcBef>
            </a:pPr>
            <a:r>
              <a:rPr lang="en-US" sz="2200" b="1">
                <a:solidFill>
                  <a:srgbClr val="191769"/>
                </a:solidFill>
                <a:latin typeface="Be Vietnam Pro" pitchFamily="2" charset="77"/>
              </a:rPr>
              <a:t>II.</a:t>
            </a:r>
          </a:p>
          <a:p>
            <a:pPr algn="l">
              <a:lnSpc>
                <a:spcPts val="2610"/>
              </a:lnSpc>
              <a:spcBef>
                <a:spcPts val="1957"/>
              </a:spcBef>
            </a:pPr>
            <a:r>
              <a:rPr lang="en-US" sz="2200" b="1">
                <a:solidFill>
                  <a:srgbClr val="191769"/>
                </a:solidFill>
                <a:latin typeface="Be Vietnam Pro" pitchFamily="2" charset="77"/>
              </a:rPr>
              <a:t>III.</a:t>
            </a:r>
          </a:p>
          <a:p>
            <a:pPr algn="l">
              <a:lnSpc>
                <a:spcPts val="2610"/>
              </a:lnSpc>
              <a:spcBef>
                <a:spcPts val="1957"/>
              </a:spcBef>
            </a:pPr>
            <a:r>
              <a:rPr lang="en-US" sz="2200" b="1">
                <a:solidFill>
                  <a:srgbClr val="191769"/>
                </a:solidFill>
                <a:latin typeface="Be Vietnam Pro" pitchFamily="2" charset="77"/>
              </a:rPr>
              <a:t>IV.</a:t>
            </a:r>
          </a:p>
          <a:p>
            <a:pPr algn="l">
              <a:lnSpc>
                <a:spcPts val="2610"/>
              </a:lnSpc>
              <a:spcBef>
                <a:spcPts val="1957"/>
              </a:spcBef>
            </a:pPr>
            <a:r>
              <a:rPr lang="en-US" sz="2200" b="1">
                <a:solidFill>
                  <a:srgbClr val="191769"/>
                </a:solidFill>
                <a:latin typeface="Be Vietnam Pro" pitchFamily="2" charset="77"/>
              </a:rPr>
              <a:t>V.</a:t>
            </a:r>
          </a:p>
          <a:p>
            <a:pPr algn="l">
              <a:lnSpc>
                <a:spcPts val="2610"/>
              </a:lnSpc>
              <a:spcBef>
                <a:spcPts val="1957"/>
              </a:spcBef>
            </a:pPr>
            <a:r>
              <a:rPr lang="en-US" sz="2200" b="1">
                <a:solidFill>
                  <a:srgbClr val="191769"/>
                </a:solidFill>
                <a:latin typeface="Be Vietnam Pro" pitchFamily="2" charset="77"/>
              </a:rPr>
              <a:t>VI.</a:t>
            </a:r>
          </a:p>
          <a:p>
            <a:pPr algn="l">
              <a:lnSpc>
                <a:spcPts val="2610"/>
              </a:lnSpc>
              <a:spcBef>
                <a:spcPts val="1957"/>
              </a:spcBef>
            </a:pPr>
            <a:r>
              <a:rPr lang="en-US" sz="2200" b="1">
                <a:solidFill>
                  <a:srgbClr val="191769"/>
                </a:solidFill>
                <a:latin typeface="Be Vietnam Pro" pitchFamily="2" charset="77"/>
              </a:rPr>
              <a:t>VII.</a:t>
            </a:r>
          </a:p>
        </p:txBody>
      </p:sp>
      <p:sp>
        <p:nvSpPr>
          <p:cNvPr id="8" name="TextBox 6">
            <a:extLst>
              <a:ext uri="{FF2B5EF4-FFF2-40B4-BE49-F238E27FC236}">
                <a16:creationId xmlns:a16="http://schemas.microsoft.com/office/drawing/2014/main" id="{6E0991E3-A080-B71A-2B28-C18B76169BD9}"/>
              </a:ext>
            </a:extLst>
          </p:cNvPr>
          <p:cNvSpPr txBox="1"/>
          <p:nvPr/>
        </p:nvSpPr>
        <p:spPr>
          <a:xfrm>
            <a:off x="1756597" y="4229100"/>
            <a:ext cx="7387403" cy="4206280"/>
          </a:xfrm>
          <a:prstGeom prst="rect">
            <a:avLst/>
          </a:prstGeom>
        </p:spPr>
        <p:txBody>
          <a:bodyPr wrap="square" lIns="0" tIns="0" rIns="0" bIns="0" rtlCol="0" anchor="t">
            <a:spAutoFit/>
          </a:bodyPr>
          <a:lstStyle/>
          <a:p>
            <a:pPr algn="l">
              <a:lnSpc>
                <a:spcPts val="2610"/>
              </a:lnSpc>
              <a:spcBef>
                <a:spcPts val="1957"/>
              </a:spcBef>
            </a:pPr>
            <a:r>
              <a:rPr lang="en-US" sz="2200" b="1">
                <a:solidFill>
                  <a:srgbClr val="191769"/>
                </a:solidFill>
                <a:latin typeface="Be Vietnam Pro" pitchFamily="2" charset="77"/>
              </a:rPr>
              <a:t>Mobile Search Market</a:t>
            </a:r>
          </a:p>
          <a:p>
            <a:pPr>
              <a:lnSpc>
                <a:spcPts val="2610"/>
              </a:lnSpc>
              <a:spcBef>
                <a:spcPts val="1957"/>
              </a:spcBef>
            </a:pPr>
            <a:r>
              <a:rPr lang="en-US" sz="2200" b="1">
                <a:solidFill>
                  <a:srgbClr val="191769"/>
                </a:solidFill>
                <a:latin typeface="Be Vietnam Pro" pitchFamily="2" charset="77"/>
              </a:rPr>
              <a:t>Content accessed from smartphone</a:t>
            </a:r>
          </a:p>
          <a:p>
            <a:pPr>
              <a:lnSpc>
                <a:spcPts val="2610"/>
              </a:lnSpc>
              <a:spcBef>
                <a:spcPts val="1957"/>
              </a:spcBef>
            </a:pPr>
            <a:r>
              <a:rPr lang="en-US" sz="2200" b="1">
                <a:solidFill>
                  <a:srgbClr val="191769"/>
                </a:solidFill>
                <a:latin typeface="Be Vietnam Pro" pitchFamily="2" charset="77"/>
              </a:rPr>
              <a:t>Mobile market compared to other technologies</a:t>
            </a:r>
          </a:p>
          <a:p>
            <a:pPr>
              <a:lnSpc>
                <a:spcPts val="2610"/>
              </a:lnSpc>
              <a:spcBef>
                <a:spcPts val="1957"/>
              </a:spcBef>
            </a:pPr>
            <a:r>
              <a:rPr lang="en-US" sz="2200" b="1">
                <a:solidFill>
                  <a:srgbClr val="191769"/>
                </a:solidFill>
                <a:latin typeface="Be Vietnam Pro" pitchFamily="2" charset="77"/>
              </a:rPr>
              <a:t>Mobile operating system market share</a:t>
            </a:r>
          </a:p>
          <a:p>
            <a:pPr>
              <a:lnSpc>
                <a:spcPts val="2610"/>
              </a:lnSpc>
              <a:spcBef>
                <a:spcPts val="1957"/>
              </a:spcBef>
            </a:pPr>
            <a:r>
              <a:rPr lang="en-US" sz="2200" b="1">
                <a:solidFill>
                  <a:srgbClr val="191769"/>
                </a:solidFill>
                <a:latin typeface="Be Vietnam Pro" pitchFamily="2" charset="77"/>
              </a:rPr>
              <a:t>Some new products-ideas for 2020</a:t>
            </a:r>
          </a:p>
          <a:p>
            <a:pPr>
              <a:lnSpc>
                <a:spcPts val="2610"/>
              </a:lnSpc>
              <a:spcBef>
                <a:spcPts val="1957"/>
              </a:spcBef>
            </a:pPr>
            <a:r>
              <a:rPr lang="en-US" sz="2200" b="1">
                <a:solidFill>
                  <a:srgbClr val="191769"/>
                </a:solidFill>
                <a:latin typeface="Be Vietnam Pro" pitchFamily="2" charset="77"/>
              </a:rPr>
              <a:t>Cell-Phone diffusion</a:t>
            </a:r>
          </a:p>
          <a:p>
            <a:pPr>
              <a:lnSpc>
                <a:spcPts val="2610"/>
              </a:lnSpc>
              <a:spcBef>
                <a:spcPts val="1957"/>
              </a:spcBef>
            </a:pPr>
            <a:r>
              <a:rPr lang="en-US" sz="2200" b="1">
                <a:solidFill>
                  <a:srgbClr val="191769"/>
                </a:solidFill>
                <a:latin typeface="Be Vietnam Pro" pitchFamily="2" charset="77"/>
              </a:rPr>
              <a:t>Hướng dẫn cài đặt Android Studio và</a:t>
            </a:r>
            <a:br>
              <a:rPr lang="en-US" sz="2200" b="1">
                <a:solidFill>
                  <a:srgbClr val="191769"/>
                </a:solidFill>
                <a:latin typeface="Be Vietnam Pro" pitchFamily="2" charset="77"/>
              </a:rPr>
            </a:br>
            <a:r>
              <a:rPr lang="en-US" sz="2200" b="1">
                <a:solidFill>
                  <a:srgbClr val="191769"/>
                </a:solidFill>
                <a:latin typeface="Be Vietnam Pro" pitchFamily="2" charset="77"/>
              </a:rPr>
              <a:t>khởi chạy chương trình đầu tiên</a:t>
            </a:r>
          </a:p>
        </p:txBody>
      </p:sp>
      <p:sp>
        <p:nvSpPr>
          <p:cNvPr id="9" name="TextBox 6">
            <a:extLst>
              <a:ext uri="{FF2B5EF4-FFF2-40B4-BE49-F238E27FC236}">
                <a16:creationId xmlns:a16="http://schemas.microsoft.com/office/drawing/2014/main" id="{74F6BF9E-6AD7-C019-9AA7-A1BF4F8DDB29}"/>
              </a:ext>
            </a:extLst>
          </p:cNvPr>
          <p:cNvSpPr txBox="1"/>
          <p:nvPr/>
        </p:nvSpPr>
        <p:spPr>
          <a:xfrm>
            <a:off x="9144000" y="4229100"/>
            <a:ext cx="473757" cy="3872855"/>
          </a:xfrm>
          <a:prstGeom prst="rect">
            <a:avLst/>
          </a:prstGeom>
        </p:spPr>
        <p:txBody>
          <a:bodyPr wrap="square" lIns="0" tIns="0" rIns="0" bIns="0" rtlCol="0" anchor="t">
            <a:spAutoFit/>
          </a:bodyPr>
          <a:lstStyle/>
          <a:p>
            <a:pPr algn="r">
              <a:lnSpc>
                <a:spcPts val="2610"/>
              </a:lnSpc>
              <a:spcBef>
                <a:spcPts val="1957"/>
              </a:spcBef>
            </a:pPr>
            <a:r>
              <a:rPr lang="en-US" sz="2200" b="1">
                <a:solidFill>
                  <a:srgbClr val="191769"/>
                </a:solidFill>
                <a:latin typeface="Be Vietnam Pro" pitchFamily="2" charset="77"/>
              </a:rPr>
              <a:t>3</a:t>
            </a:r>
          </a:p>
          <a:p>
            <a:pPr algn="r">
              <a:lnSpc>
                <a:spcPts val="2610"/>
              </a:lnSpc>
              <a:spcBef>
                <a:spcPts val="1957"/>
              </a:spcBef>
            </a:pPr>
            <a:r>
              <a:rPr lang="en-US" sz="2200" b="1">
                <a:solidFill>
                  <a:srgbClr val="191769"/>
                </a:solidFill>
                <a:latin typeface="Be Vietnam Pro" pitchFamily="2" charset="77"/>
              </a:rPr>
              <a:t>4</a:t>
            </a:r>
          </a:p>
          <a:p>
            <a:pPr algn="r">
              <a:lnSpc>
                <a:spcPts val="2610"/>
              </a:lnSpc>
              <a:spcBef>
                <a:spcPts val="1957"/>
              </a:spcBef>
            </a:pPr>
            <a:r>
              <a:rPr lang="en-US" sz="2200" b="1">
                <a:solidFill>
                  <a:srgbClr val="191769"/>
                </a:solidFill>
                <a:latin typeface="Be Vietnam Pro" pitchFamily="2" charset="77"/>
              </a:rPr>
              <a:t>5</a:t>
            </a:r>
          </a:p>
          <a:p>
            <a:pPr algn="r">
              <a:lnSpc>
                <a:spcPts val="2610"/>
              </a:lnSpc>
              <a:spcBef>
                <a:spcPts val="1957"/>
              </a:spcBef>
            </a:pPr>
            <a:r>
              <a:rPr lang="en-US" sz="2200" b="1">
                <a:solidFill>
                  <a:srgbClr val="191769"/>
                </a:solidFill>
                <a:latin typeface="Be Vietnam Pro" pitchFamily="2" charset="77"/>
              </a:rPr>
              <a:t>6</a:t>
            </a:r>
          </a:p>
          <a:p>
            <a:pPr algn="r">
              <a:lnSpc>
                <a:spcPts val="2610"/>
              </a:lnSpc>
              <a:spcBef>
                <a:spcPts val="1957"/>
              </a:spcBef>
            </a:pPr>
            <a:r>
              <a:rPr lang="en-US" sz="2200" b="1">
                <a:solidFill>
                  <a:srgbClr val="191769"/>
                </a:solidFill>
                <a:latin typeface="Be Vietnam Pro" pitchFamily="2" charset="77"/>
              </a:rPr>
              <a:t>7</a:t>
            </a:r>
          </a:p>
          <a:p>
            <a:pPr algn="r">
              <a:lnSpc>
                <a:spcPts val="2610"/>
              </a:lnSpc>
              <a:spcBef>
                <a:spcPts val="1957"/>
              </a:spcBef>
            </a:pPr>
            <a:r>
              <a:rPr lang="en-US" sz="2200" b="1">
                <a:solidFill>
                  <a:srgbClr val="191769"/>
                </a:solidFill>
                <a:latin typeface="Be Vietnam Pro" pitchFamily="2" charset="77"/>
              </a:rPr>
              <a:t>8</a:t>
            </a:r>
          </a:p>
          <a:p>
            <a:pPr algn="r">
              <a:lnSpc>
                <a:spcPts val="2610"/>
              </a:lnSpc>
              <a:spcBef>
                <a:spcPts val="1957"/>
              </a:spcBef>
            </a:pPr>
            <a:r>
              <a:rPr lang="en-US" sz="2200" b="1">
                <a:solidFill>
                  <a:srgbClr val="191769"/>
                </a:solidFill>
                <a:latin typeface="Be Vietnam Pro" pitchFamily="2" charset="77"/>
              </a:rPr>
              <a:t>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335" r="2335" b="4670"/>
          <a:stretch>
            <a:fillRect/>
          </a:stretch>
        </p:blipFill>
        <p:spPr>
          <a:xfrm>
            <a:off x="0" y="0"/>
            <a:ext cx="18288000" cy="10287000"/>
          </a:xfrm>
          <a:prstGeom prst="rect">
            <a:avLst/>
          </a:prstGeom>
        </p:spPr>
      </p:pic>
      <p:grpSp>
        <p:nvGrpSpPr>
          <p:cNvPr id="3" name="Group 3"/>
          <p:cNvGrpSpPr/>
          <p:nvPr/>
        </p:nvGrpSpPr>
        <p:grpSpPr>
          <a:xfrm>
            <a:off x="11872347" y="1641958"/>
            <a:ext cx="1523242" cy="689833"/>
            <a:chOff x="0" y="0"/>
            <a:chExt cx="762661" cy="345387"/>
          </a:xfrm>
        </p:grpSpPr>
        <p:sp>
          <p:nvSpPr>
            <p:cNvPr id="4" name="Freeform 4"/>
            <p:cNvSpPr/>
            <p:nvPr/>
          </p:nvSpPr>
          <p:spPr>
            <a:xfrm>
              <a:off x="0" y="0"/>
              <a:ext cx="762661" cy="345388"/>
            </a:xfrm>
            <a:custGeom>
              <a:avLst/>
              <a:gdLst/>
              <a:ahLst/>
              <a:cxnLst/>
              <a:rect l="l" t="t" r="r" b="b"/>
              <a:pathLst>
                <a:path w="762661" h="345388">
                  <a:moveTo>
                    <a:pt x="638201" y="59690"/>
                  </a:moveTo>
                  <a:cubicBezTo>
                    <a:pt x="673761" y="59690"/>
                    <a:pt x="702971" y="88900"/>
                    <a:pt x="702971" y="124460"/>
                  </a:cubicBezTo>
                  <a:lnTo>
                    <a:pt x="702971" y="220928"/>
                  </a:lnTo>
                  <a:cubicBezTo>
                    <a:pt x="702971" y="256488"/>
                    <a:pt x="673761" y="285698"/>
                    <a:pt x="638201" y="285698"/>
                  </a:cubicBezTo>
                  <a:lnTo>
                    <a:pt x="124460" y="285698"/>
                  </a:lnTo>
                  <a:cubicBezTo>
                    <a:pt x="88900" y="285698"/>
                    <a:pt x="59690" y="256488"/>
                    <a:pt x="59690" y="220928"/>
                  </a:cubicBezTo>
                  <a:lnTo>
                    <a:pt x="59690" y="124460"/>
                  </a:lnTo>
                  <a:cubicBezTo>
                    <a:pt x="59690" y="88900"/>
                    <a:pt x="88900" y="59690"/>
                    <a:pt x="124460" y="59690"/>
                  </a:cubicBezTo>
                  <a:lnTo>
                    <a:pt x="638201" y="59690"/>
                  </a:lnTo>
                  <a:moveTo>
                    <a:pt x="638201" y="0"/>
                  </a:moveTo>
                  <a:lnTo>
                    <a:pt x="124460" y="0"/>
                  </a:lnTo>
                  <a:cubicBezTo>
                    <a:pt x="55880" y="0"/>
                    <a:pt x="0" y="55880"/>
                    <a:pt x="0" y="124460"/>
                  </a:cubicBezTo>
                  <a:lnTo>
                    <a:pt x="0" y="220928"/>
                  </a:lnTo>
                  <a:cubicBezTo>
                    <a:pt x="0" y="289508"/>
                    <a:pt x="55880" y="345388"/>
                    <a:pt x="124460" y="345388"/>
                  </a:cubicBezTo>
                  <a:lnTo>
                    <a:pt x="638201" y="345388"/>
                  </a:lnTo>
                  <a:cubicBezTo>
                    <a:pt x="706781" y="345388"/>
                    <a:pt x="762661" y="289508"/>
                    <a:pt x="762661" y="220928"/>
                  </a:cubicBezTo>
                  <a:lnTo>
                    <a:pt x="762661" y="124460"/>
                  </a:lnTo>
                  <a:cubicBezTo>
                    <a:pt x="762661" y="55880"/>
                    <a:pt x="706781" y="0"/>
                    <a:pt x="638201" y="0"/>
                  </a:cubicBezTo>
                  <a:close/>
                </a:path>
              </a:pathLst>
            </a:custGeom>
            <a:solidFill>
              <a:srgbClr val="E74C3C"/>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3581976">
            <a:off x="14583664" y="1283797"/>
            <a:ext cx="1701205" cy="608181"/>
          </a:xfrm>
          <a:prstGeom prst="rect">
            <a:avLst/>
          </a:prstGeom>
        </p:spPr>
      </p:pic>
      <p:sp>
        <p:nvSpPr>
          <p:cNvPr id="6" name="TextBox 6"/>
          <p:cNvSpPr txBox="1"/>
          <p:nvPr/>
        </p:nvSpPr>
        <p:spPr>
          <a:xfrm>
            <a:off x="15180068" y="2198441"/>
            <a:ext cx="508397" cy="1193803"/>
          </a:xfrm>
          <a:prstGeom prst="rect">
            <a:avLst/>
          </a:prstGeom>
        </p:spPr>
        <p:txBody>
          <a:bodyPr lIns="0" tIns="0" rIns="0" bIns="0" rtlCol="0" anchor="t">
            <a:spAutoFit/>
          </a:bodyPr>
          <a:lstStyle/>
          <a:p>
            <a:pPr algn="ctr">
              <a:lnSpc>
                <a:spcPts val="9799"/>
              </a:lnSpc>
              <a:spcBef>
                <a:spcPct val="0"/>
              </a:spcBef>
            </a:pPr>
            <a:r>
              <a:rPr lang="en-US" sz="6999">
                <a:solidFill>
                  <a:srgbClr val="E74C3C"/>
                </a:solidFill>
                <a:latin typeface="Noto Sans"/>
              </a:rPr>
              <a:t>1</a:t>
            </a:r>
          </a:p>
        </p:txBody>
      </p:sp>
      <p:sp>
        <p:nvSpPr>
          <p:cNvPr id="7" name="TextBox 7"/>
          <p:cNvSpPr txBox="1"/>
          <p:nvPr/>
        </p:nvSpPr>
        <p:spPr>
          <a:xfrm>
            <a:off x="12379770" y="2215625"/>
            <a:ext cx="508397" cy="1193803"/>
          </a:xfrm>
          <a:prstGeom prst="rect">
            <a:avLst/>
          </a:prstGeom>
        </p:spPr>
        <p:txBody>
          <a:bodyPr lIns="0" tIns="0" rIns="0" bIns="0" rtlCol="0" anchor="t">
            <a:spAutoFit/>
          </a:bodyPr>
          <a:lstStyle/>
          <a:p>
            <a:pPr algn="ctr">
              <a:lnSpc>
                <a:spcPts val="9799"/>
              </a:lnSpc>
              <a:spcBef>
                <a:spcPct val="0"/>
              </a:spcBef>
            </a:pPr>
            <a:r>
              <a:rPr lang="en-US" sz="6999">
                <a:solidFill>
                  <a:srgbClr val="E74C3C"/>
                </a:solidFill>
                <a:latin typeface="Noto Sans"/>
              </a:rPr>
              <a:t>2</a:t>
            </a:r>
          </a:p>
        </p:txBody>
      </p:sp>
      <p:grpSp>
        <p:nvGrpSpPr>
          <p:cNvPr id="8" name="Group 8"/>
          <p:cNvGrpSpPr/>
          <p:nvPr/>
        </p:nvGrpSpPr>
        <p:grpSpPr>
          <a:xfrm>
            <a:off x="1475202" y="8507684"/>
            <a:ext cx="15337597" cy="1501231"/>
            <a:chOff x="0" y="0"/>
            <a:chExt cx="4039532" cy="395386"/>
          </a:xfrm>
        </p:grpSpPr>
        <p:sp>
          <p:nvSpPr>
            <p:cNvPr id="9" name="Freeform 9"/>
            <p:cNvSpPr/>
            <p:nvPr/>
          </p:nvSpPr>
          <p:spPr>
            <a:xfrm>
              <a:off x="0" y="0"/>
              <a:ext cx="4039532" cy="395386"/>
            </a:xfrm>
            <a:custGeom>
              <a:avLst/>
              <a:gdLst/>
              <a:ahLst/>
              <a:cxnLst/>
              <a:rect l="l" t="t" r="r" b="b"/>
              <a:pathLst>
                <a:path w="4039532" h="395386">
                  <a:moveTo>
                    <a:pt x="0" y="0"/>
                  </a:moveTo>
                  <a:lnTo>
                    <a:pt x="4039532" y="0"/>
                  </a:lnTo>
                  <a:lnTo>
                    <a:pt x="4039532" y="395386"/>
                  </a:lnTo>
                  <a:lnTo>
                    <a:pt x="0" y="395386"/>
                  </a:lnTo>
                  <a:close/>
                </a:path>
              </a:pathLst>
            </a:custGeom>
            <a:solidFill>
              <a:srgbClr val="849BFF"/>
            </a:solidFill>
          </p:spPr>
        </p:sp>
        <p:sp>
          <p:nvSpPr>
            <p:cNvPr id="10" name="TextBox 10"/>
            <p:cNvSpPr txBox="1"/>
            <p:nvPr/>
          </p:nvSpPr>
          <p:spPr>
            <a:xfrm>
              <a:off x="0" y="0"/>
              <a:ext cx="4039532" cy="395386"/>
            </a:xfrm>
            <a:prstGeom prst="rect">
              <a:avLst/>
            </a:prstGeom>
          </p:spPr>
          <p:txBody>
            <a:bodyPr lIns="50800" tIns="50800" rIns="50800" bIns="50800" rtlCol="0" anchor="ctr"/>
            <a:lstStyle/>
            <a:p>
              <a:pPr marL="561336" lvl="1" indent="-280668" algn="ctr">
                <a:lnSpc>
                  <a:spcPts val="3639"/>
                </a:lnSpc>
                <a:buFont typeface="Arial"/>
                <a:buChar char="•"/>
              </a:pPr>
              <a:r>
                <a:rPr lang="en-US" sz="2599" dirty="0">
                  <a:solidFill>
                    <a:srgbClr val="FFFFFF"/>
                  </a:solidFill>
                  <a:latin typeface="Noto Sans"/>
                </a:rPr>
                <a:t>CLICK VÀO BIỂU TƯỢNG SỐ 1 ĐỂ MỞ DEVICE MANAGER</a:t>
              </a:r>
            </a:p>
            <a:p>
              <a:pPr marL="561336" lvl="1" indent="-280668" algn="ctr">
                <a:lnSpc>
                  <a:spcPts val="3639"/>
                </a:lnSpc>
                <a:spcBef>
                  <a:spcPct val="0"/>
                </a:spcBef>
                <a:buFont typeface="Arial"/>
                <a:buChar char="•"/>
              </a:pPr>
              <a:r>
                <a:rPr lang="en-US" sz="2599" dirty="0">
                  <a:solidFill>
                    <a:srgbClr val="FFFFFF"/>
                  </a:solidFill>
                  <a:latin typeface="Noto Sans"/>
                </a:rPr>
                <a:t>BẠN CÓ THỂ SỬ DỤNG PHYSICAL VÀ KẾT NỐI SMARTPHONE ANDROID QUA USB. TUY NHIÊN MÌNH KHÔNG CÓ NÊN SỬ DỤNG MÁY ẢO</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717" r="1717" b="3435"/>
          <a:stretch>
            <a:fillRect/>
          </a:stretch>
        </p:blipFill>
        <p:spPr>
          <a:xfrm>
            <a:off x="0" y="0"/>
            <a:ext cx="18288000" cy="10287000"/>
          </a:xfrm>
          <a:prstGeom prst="rect">
            <a:avLst/>
          </a:prstGeom>
        </p:spPr>
      </p:pic>
      <p:grpSp>
        <p:nvGrpSpPr>
          <p:cNvPr id="3" name="Group 3"/>
          <p:cNvGrpSpPr/>
          <p:nvPr/>
        </p:nvGrpSpPr>
        <p:grpSpPr>
          <a:xfrm>
            <a:off x="3967747" y="8919276"/>
            <a:ext cx="10352505" cy="678047"/>
            <a:chOff x="0" y="0"/>
            <a:chExt cx="2726586" cy="178580"/>
          </a:xfrm>
        </p:grpSpPr>
        <p:sp>
          <p:nvSpPr>
            <p:cNvPr id="4" name="Freeform 4"/>
            <p:cNvSpPr/>
            <p:nvPr/>
          </p:nvSpPr>
          <p:spPr>
            <a:xfrm>
              <a:off x="0" y="0"/>
              <a:ext cx="2726586" cy="178580"/>
            </a:xfrm>
            <a:custGeom>
              <a:avLst/>
              <a:gdLst/>
              <a:ahLst/>
              <a:cxnLst/>
              <a:rect l="l" t="t" r="r" b="b"/>
              <a:pathLst>
                <a:path w="2726586" h="178580">
                  <a:moveTo>
                    <a:pt x="0" y="0"/>
                  </a:moveTo>
                  <a:lnTo>
                    <a:pt x="2726586" y="0"/>
                  </a:lnTo>
                  <a:lnTo>
                    <a:pt x="2726586" y="178580"/>
                  </a:lnTo>
                  <a:lnTo>
                    <a:pt x="0" y="178580"/>
                  </a:lnTo>
                  <a:close/>
                </a:path>
              </a:pathLst>
            </a:custGeom>
            <a:solidFill>
              <a:srgbClr val="849BFF"/>
            </a:solidFill>
          </p:spPr>
        </p:sp>
        <p:sp>
          <p:nvSpPr>
            <p:cNvPr id="5" name="TextBox 5"/>
            <p:cNvSpPr txBox="1"/>
            <p:nvPr/>
          </p:nvSpPr>
          <p:spPr>
            <a:xfrm>
              <a:off x="0" y="0"/>
              <a:ext cx="2726586"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CHỌN THIẾT BỊ BẠN MUỐN GIẢ LẬP</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91" t="2691" r="2691" b="2691"/>
          <a:stretch>
            <a:fillRect/>
          </a:stretch>
        </p:blipFill>
        <p:spPr>
          <a:xfrm>
            <a:off x="0" y="0"/>
            <a:ext cx="18288000" cy="10287000"/>
          </a:xfrm>
          <a:prstGeom prst="rect">
            <a:avLst/>
          </a:prstGeom>
        </p:spPr>
      </p:pic>
      <p:grpSp>
        <p:nvGrpSpPr>
          <p:cNvPr id="3" name="Group 3"/>
          <p:cNvGrpSpPr/>
          <p:nvPr/>
        </p:nvGrpSpPr>
        <p:grpSpPr>
          <a:xfrm>
            <a:off x="3134148" y="2982133"/>
            <a:ext cx="6949325" cy="2061749"/>
            <a:chOff x="0" y="0"/>
            <a:chExt cx="4343142" cy="1288538"/>
          </a:xfrm>
        </p:grpSpPr>
        <p:sp>
          <p:nvSpPr>
            <p:cNvPr id="4" name="Freeform 4"/>
            <p:cNvSpPr/>
            <p:nvPr/>
          </p:nvSpPr>
          <p:spPr>
            <a:xfrm>
              <a:off x="0" y="0"/>
              <a:ext cx="4343142" cy="1288538"/>
            </a:xfrm>
            <a:custGeom>
              <a:avLst/>
              <a:gdLst/>
              <a:ahLst/>
              <a:cxnLst/>
              <a:rect l="l" t="t" r="r" b="b"/>
              <a:pathLst>
                <a:path w="4343142" h="1288538">
                  <a:moveTo>
                    <a:pt x="4218682" y="59690"/>
                  </a:moveTo>
                  <a:cubicBezTo>
                    <a:pt x="4254242" y="59690"/>
                    <a:pt x="4283452" y="88900"/>
                    <a:pt x="4283452" y="124460"/>
                  </a:cubicBezTo>
                  <a:lnTo>
                    <a:pt x="4283452" y="1164078"/>
                  </a:lnTo>
                  <a:cubicBezTo>
                    <a:pt x="4283452" y="1199638"/>
                    <a:pt x="4254242" y="1228848"/>
                    <a:pt x="4218682" y="1228848"/>
                  </a:cubicBezTo>
                  <a:lnTo>
                    <a:pt x="124460" y="1228848"/>
                  </a:lnTo>
                  <a:cubicBezTo>
                    <a:pt x="88900" y="1228848"/>
                    <a:pt x="59690" y="1199638"/>
                    <a:pt x="59690" y="1164078"/>
                  </a:cubicBezTo>
                  <a:lnTo>
                    <a:pt x="59690" y="124460"/>
                  </a:lnTo>
                  <a:cubicBezTo>
                    <a:pt x="59690" y="88900"/>
                    <a:pt x="88900" y="59690"/>
                    <a:pt x="124460" y="59690"/>
                  </a:cubicBezTo>
                  <a:lnTo>
                    <a:pt x="4218682" y="59690"/>
                  </a:lnTo>
                  <a:moveTo>
                    <a:pt x="4218682" y="0"/>
                  </a:moveTo>
                  <a:lnTo>
                    <a:pt x="124460" y="0"/>
                  </a:lnTo>
                  <a:cubicBezTo>
                    <a:pt x="55880" y="0"/>
                    <a:pt x="0" y="55880"/>
                    <a:pt x="0" y="124460"/>
                  </a:cubicBezTo>
                  <a:lnTo>
                    <a:pt x="0" y="1164078"/>
                  </a:lnTo>
                  <a:cubicBezTo>
                    <a:pt x="0" y="1232658"/>
                    <a:pt x="55880" y="1288538"/>
                    <a:pt x="124460" y="1288538"/>
                  </a:cubicBezTo>
                  <a:lnTo>
                    <a:pt x="4218682" y="1288538"/>
                  </a:lnTo>
                  <a:cubicBezTo>
                    <a:pt x="4287262" y="1288538"/>
                    <a:pt x="4343142" y="1232658"/>
                    <a:pt x="4343142" y="1164078"/>
                  </a:cubicBezTo>
                  <a:lnTo>
                    <a:pt x="4343142" y="124460"/>
                  </a:lnTo>
                  <a:cubicBezTo>
                    <a:pt x="4343142" y="55880"/>
                    <a:pt x="4287262" y="0"/>
                    <a:pt x="4218682" y="0"/>
                  </a:cubicBezTo>
                  <a:close/>
                </a:path>
              </a:pathLst>
            </a:custGeom>
            <a:solidFill>
              <a:srgbClr val="E74C3C"/>
            </a:solidFill>
          </p:spPr>
        </p:sp>
      </p:grpSp>
      <p:grpSp>
        <p:nvGrpSpPr>
          <p:cNvPr id="5" name="Group 5"/>
          <p:cNvGrpSpPr/>
          <p:nvPr/>
        </p:nvGrpSpPr>
        <p:grpSpPr>
          <a:xfrm>
            <a:off x="3460789" y="8919276"/>
            <a:ext cx="11366422" cy="678047"/>
            <a:chOff x="0" y="0"/>
            <a:chExt cx="2993626" cy="178580"/>
          </a:xfrm>
        </p:grpSpPr>
        <p:sp>
          <p:nvSpPr>
            <p:cNvPr id="6" name="Freeform 6"/>
            <p:cNvSpPr/>
            <p:nvPr/>
          </p:nvSpPr>
          <p:spPr>
            <a:xfrm>
              <a:off x="0" y="0"/>
              <a:ext cx="2993626" cy="178580"/>
            </a:xfrm>
            <a:custGeom>
              <a:avLst/>
              <a:gdLst/>
              <a:ahLst/>
              <a:cxnLst/>
              <a:rect l="l" t="t" r="r" b="b"/>
              <a:pathLst>
                <a:path w="2993626" h="178580">
                  <a:moveTo>
                    <a:pt x="0" y="0"/>
                  </a:moveTo>
                  <a:lnTo>
                    <a:pt x="2993626" y="0"/>
                  </a:lnTo>
                  <a:lnTo>
                    <a:pt x="2993626" y="178580"/>
                  </a:lnTo>
                  <a:lnTo>
                    <a:pt x="0" y="178580"/>
                  </a:lnTo>
                  <a:close/>
                </a:path>
              </a:pathLst>
            </a:custGeom>
            <a:solidFill>
              <a:srgbClr val="849BFF"/>
            </a:solidFill>
          </p:spPr>
        </p:sp>
        <p:sp>
          <p:nvSpPr>
            <p:cNvPr id="7" name="TextBox 7"/>
            <p:cNvSpPr txBox="1"/>
            <p:nvPr/>
          </p:nvSpPr>
          <p:spPr>
            <a:xfrm>
              <a:off x="0" y="0"/>
              <a:ext cx="2993626"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TIẾN HÀNH CHỌN HOẶC DOWNLOAD SYSTEM IMAGE NẾU CHƯA CÓ</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492" r="2492" b="4985"/>
          <a:stretch>
            <a:fillRect/>
          </a:stretch>
        </p:blipFill>
        <p:spPr>
          <a:xfrm>
            <a:off x="0" y="0"/>
            <a:ext cx="18288000" cy="10287000"/>
          </a:xfrm>
          <a:prstGeom prst="rect">
            <a:avLst/>
          </a:prstGeom>
        </p:spPr>
      </p:pic>
      <p:grpSp>
        <p:nvGrpSpPr>
          <p:cNvPr id="3" name="Group 3"/>
          <p:cNvGrpSpPr/>
          <p:nvPr/>
        </p:nvGrpSpPr>
        <p:grpSpPr>
          <a:xfrm>
            <a:off x="2626420" y="8919276"/>
            <a:ext cx="13035160" cy="678047"/>
            <a:chOff x="0" y="0"/>
            <a:chExt cx="3433129" cy="178580"/>
          </a:xfrm>
        </p:grpSpPr>
        <p:sp>
          <p:nvSpPr>
            <p:cNvPr id="4" name="Freeform 4"/>
            <p:cNvSpPr/>
            <p:nvPr/>
          </p:nvSpPr>
          <p:spPr>
            <a:xfrm>
              <a:off x="0" y="0"/>
              <a:ext cx="3433129" cy="178580"/>
            </a:xfrm>
            <a:custGeom>
              <a:avLst/>
              <a:gdLst/>
              <a:ahLst/>
              <a:cxnLst/>
              <a:rect l="l" t="t" r="r" b="b"/>
              <a:pathLst>
                <a:path w="3433129" h="178580">
                  <a:moveTo>
                    <a:pt x="0" y="0"/>
                  </a:moveTo>
                  <a:lnTo>
                    <a:pt x="3433129" y="0"/>
                  </a:lnTo>
                  <a:lnTo>
                    <a:pt x="3433129" y="178580"/>
                  </a:lnTo>
                  <a:lnTo>
                    <a:pt x="0" y="178580"/>
                  </a:lnTo>
                  <a:close/>
                </a:path>
              </a:pathLst>
            </a:custGeom>
            <a:solidFill>
              <a:srgbClr val="849BFF"/>
            </a:solidFill>
          </p:spPr>
        </p:sp>
        <p:sp>
          <p:nvSpPr>
            <p:cNvPr id="5" name="TextBox 5"/>
            <p:cNvSpPr txBox="1"/>
            <p:nvPr/>
          </p:nvSpPr>
          <p:spPr>
            <a:xfrm>
              <a:off x="0" y="0"/>
              <a:ext cx="3433129"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XÁC NHẬN CẤU HÌNH CỦA ANDROID VIRTUAL DEVICE VÀ TIẾP TỤC</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65" t="1665" r="1665" b="1665"/>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22670">
            <a:off x="14244870" y="2994167"/>
            <a:ext cx="1577790" cy="445726"/>
          </a:xfrm>
          <a:prstGeom prst="rect">
            <a:avLst/>
          </a:prstGeom>
        </p:spPr>
      </p:pic>
      <p:grpSp>
        <p:nvGrpSpPr>
          <p:cNvPr id="4" name="Group 4"/>
          <p:cNvGrpSpPr/>
          <p:nvPr/>
        </p:nvGrpSpPr>
        <p:grpSpPr>
          <a:xfrm>
            <a:off x="3967747" y="8736284"/>
            <a:ext cx="10352505" cy="678047"/>
            <a:chOff x="0" y="0"/>
            <a:chExt cx="2726586" cy="178580"/>
          </a:xfrm>
        </p:grpSpPr>
        <p:sp>
          <p:nvSpPr>
            <p:cNvPr id="5" name="Freeform 5"/>
            <p:cNvSpPr/>
            <p:nvPr/>
          </p:nvSpPr>
          <p:spPr>
            <a:xfrm>
              <a:off x="0" y="0"/>
              <a:ext cx="2726586" cy="178580"/>
            </a:xfrm>
            <a:custGeom>
              <a:avLst/>
              <a:gdLst/>
              <a:ahLst/>
              <a:cxnLst/>
              <a:rect l="l" t="t" r="r" b="b"/>
              <a:pathLst>
                <a:path w="2726586" h="178580">
                  <a:moveTo>
                    <a:pt x="0" y="0"/>
                  </a:moveTo>
                  <a:lnTo>
                    <a:pt x="2726586" y="0"/>
                  </a:lnTo>
                  <a:lnTo>
                    <a:pt x="2726586" y="178580"/>
                  </a:lnTo>
                  <a:lnTo>
                    <a:pt x="0" y="178580"/>
                  </a:lnTo>
                  <a:close/>
                </a:path>
              </a:pathLst>
            </a:custGeom>
            <a:solidFill>
              <a:srgbClr val="849BFF"/>
            </a:solidFill>
          </p:spPr>
        </p:sp>
        <p:sp>
          <p:nvSpPr>
            <p:cNvPr id="6" name="TextBox 6"/>
            <p:cNvSpPr txBox="1"/>
            <p:nvPr/>
          </p:nvSpPr>
          <p:spPr>
            <a:xfrm>
              <a:off x="0" y="0"/>
              <a:ext cx="2726586"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NHẤN VÀO BIỂU TƯỢNG PLAY ĐỂ KHỞI ĐỘNG MÁY ẢO</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47" t="1347" r="2812" b="2812"/>
          <a:stretch>
            <a:fillRect/>
          </a:stretch>
        </p:blipFill>
        <p:spPr>
          <a:xfrm>
            <a:off x="0" y="0"/>
            <a:ext cx="18288000" cy="10287000"/>
          </a:xfrm>
          <a:prstGeom prst="rect">
            <a:avLst/>
          </a:prstGeom>
        </p:spPr>
      </p:pic>
      <p:grpSp>
        <p:nvGrpSpPr>
          <p:cNvPr id="3" name="Group 3"/>
          <p:cNvGrpSpPr/>
          <p:nvPr/>
        </p:nvGrpSpPr>
        <p:grpSpPr>
          <a:xfrm>
            <a:off x="4242350" y="8919276"/>
            <a:ext cx="9803300" cy="678047"/>
            <a:chOff x="0" y="0"/>
            <a:chExt cx="2581939" cy="178580"/>
          </a:xfrm>
        </p:grpSpPr>
        <p:sp>
          <p:nvSpPr>
            <p:cNvPr id="4" name="Freeform 4"/>
            <p:cNvSpPr/>
            <p:nvPr/>
          </p:nvSpPr>
          <p:spPr>
            <a:xfrm>
              <a:off x="0" y="0"/>
              <a:ext cx="2581939" cy="178580"/>
            </a:xfrm>
            <a:custGeom>
              <a:avLst/>
              <a:gdLst/>
              <a:ahLst/>
              <a:cxnLst/>
              <a:rect l="l" t="t" r="r" b="b"/>
              <a:pathLst>
                <a:path w="2581939" h="178580">
                  <a:moveTo>
                    <a:pt x="0" y="0"/>
                  </a:moveTo>
                  <a:lnTo>
                    <a:pt x="2581939" y="0"/>
                  </a:lnTo>
                  <a:lnTo>
                    <a:pt x="2581939" y="178580"/>
                  </a:lnTo>
                  <a:lnTo>
                    <a:pt x="0" y="178580"/>
                  </a:lnTo>
                  <a:close/>
                </a:path>
              </a:pathLst>
            </a:custGeom>
            <a:solidFill>
              <a:srgbClr val="849BFF"/>
            </a:solidFill>
          </p:spPr>
        </p:sp>
        <p:sp>
          <p:nvSpPr>
            <p:cNvPr id="5" name="TextBox 5"/>
            <p:cNvSpPr txBox="1"/>
            <p:nvPr/>
          </p:nvSpPr>
          <p:spPr>
            <a:xfrm>
              <a:off x="0" y="0"/>
              <a:ext cx="2581939"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CHỜ ĐỢI QUÁ TRÌNH KHỞI ĐỘNG AVD</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967" t="2967" r="2967" b="2967"/>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363966">
            <a:off x="13084761" y="974761"/>
            <a:ext cx="1701205" cy="608181"/>
          </a:xfrm>
          <a:prstGeom prst="rect">
            <a:avLst/>
          </a:prstGeom>
        </p:spPr>
      </p:pic>
      <p:grpSp>
        <p:nvGrpSpPr>
          <p:cNvPr id="4" name="Group 4"/>
          <p:cNvGrpSpPr/>
          <p:nvPr/>
        </p:nvGrpSpPr>
        <p:grpSpPr>
          <a:xfrm>
            <a:off x="3640337" y="8919276"/>
            <a:ext cx="11195852" cy="678047"/>
            <a:chOff x="0" y="0"/>
            <a:chExt cx="2948702" cy="178580"/>
          </a:xfrm>
        </p:grpSpPr>
        <p:sp>
          <p:nvSpPr>
            <p:cNvPr id="5" name="Freeform 5"/>
            <p:cNvSpPr/>
            <p:nvPr/>
          </p:nvSpPr>
          <p:spPr>
            <a:xfrm>
              <a:off x="0" y="0"/>
              <a:ext cx="2899049" cy="178580"/>
            </a:xfrm>
            <a:custGeom>
              <a:avLst/>
              <a:gdLst/>
              <a:ahLst/>
              <a:cxnLst/>
              <a:rect l="l" t="t" r="r" b="b"/>
              <a:pathLst>
                <a:path w="2899049" h="178580">
                  <a:moveTo>
                    <a:pt x="0" y="0"/>
                  </a:moveTo>
                  <a:lnTo>
                    <a:pt x="2899049" y="0"/>
                  </a:lnTo>
                  <a:lnTo>
                    <a:pt x="2899049" y="178580"/>
                  </a:lnTo>
                  <a:lnTo>
                    <a:pt x="0" y="178580"/>
                  </a:lnTo>
                  <a:close/>
                </a:path>
              </a:pathLst>
            </a:custGeom>
            <a:solidFill>
              <a:srgbClr val="849BFF"/>
            </a:solidFill>
          </p:spPr>
        </p:sp>
        <p:sp>
          <p:nvSpPr>
            <p:cNvPr id="6" name="TextBox 6"/>
            <p:cNvSpPr txBox="1"/>
            <p:nvPr/>
          </p:nvSpPr>
          <p:spPr>
            <a:xfrm>
              <a:off x="0" y="0"/>
              <a:ext cx="2948702"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NHẤN VÀO NÚT PLAY MÀU XANH ĐỂ KHỞI CHẠY APP TRÊN MÁY ẢO </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88" t="1348" r="2688" b="4028"/>
          <a:stretch>
            <a:fillRect/>
          </a:stretch>
        </p:blipFill>
        <p:spPr>
          <a:xfrm>
            <a:off x="0" y="0"/>
            <a:ext cx="18288000" cy="10287000"/>
          </a:xfrm>
          <a:prstGeom prst="rect">
            <a:avLst/>
          </a:prstGeom>
        </p:spPr>
      </p:pic>
      <p:grpSp>
        <p:nvGrpSpPr>
          <p:cNvPr id="3" name="Group 3"/>
          <p:cNvGrpSpPr/>
          <p:nvPr/>
        </p:nvGrpSpPr>
        <p:grpSpPr>
          <a:xfrm>
            <a:off x="3967747" y="8919276"/>
            <a:ext cx="10352505" cy="678047"/>
            <a:chOff x="0" y="0"/>
            <a:chExt cx="2726586" cy="178580"/>
          </a:xfrm>
        </p:grpSpPr>
        <p:sp>
          <p:nvSpPr>
            <p:cNvPr id="4" name="Freeform 4"/>
            <p:cNvSpPr/>
            <p:nvPr/>
          </p:nvSpPr>
          <p:spPr>
            <a:xfrm>
              <a:off x="0" y="0"/>
              <a:ext cx="2726586" cy="178580"/>
            </a:xfrm>
            <a:custGeom>
              <a:avLst/>
              <a:gdLst/>
              <a:ahLst/>
              <a:cxnLst/>
              <a:rect l="l" t="t" r="r" b="b"/>
              <a:pathLst>
                <a:path w="2726586" h="178580">
                  <a:moveTo>
                    <a:pt x="0" y="0"/>
                  </a:moveTo>
                  <a:lnTo>
                    <a:pt x="2726586" y="0"/>
                  </a:lnTo>
                  <a:lnTo>
                    <a:pt x="2726586" y="178580"/>
                  </a:lnTo>
                  <a:lnTo>
                    <a:pt x="0" y="178580"/>
                  </a:lnTo>
                  <a:close/>
                </a:path>
              </a:pathLst>
            </a:custGeom>
            <a:solidFill>
              <a:srgbClr val="849BFF"/>
            </a:solidFill>
          </p:spPr>
        </p:sp>
        <p:sp>
          <p:nvSpPr>
            <p:cNvPr id="5" name="TextBox 5"/>
            <p:cNvSpPr txBox="1"/>
            <p:nvPr/>
          </p:nvSpPr>
          <p:spPr>
            <a:xfrm>
              <a:off x="0" y="0"/>
              <a:ext cx="2726586" cy="178580"/>
            </a:xfrm>
            <a:prstGeom prst="rect">
              <a:avLst/>
            </a:prstGeom>
          </p:spPr>
          <p:txBody>
            <a:bodyPr lIns="50800" tIns="50800" rIns="50800" bIns="50800" rtlCol="0" anchor="ctr"/>
            <a:lstStyle/>
            <a:p>
              <a:pPr algn="ctr">
                <a:lnSpc>
                  <a:spcPts val="3639"/>
                </a:lnSpc>
                <a:spcBef>
                  <a:spcPct val="0"/>
                </a:spcBef>
              </a:pPr>
              <a:r>
                <a:rPr lang="en-US" sz="2599" dirty="0">
                  <a:solidFill>
                    <a:srgbClr val="FFFFFF"/>
                  </a:solidFill>
                  <a:latin typeface="Noto Sans"/>
                </a:rPr>
                <a:t>KHỞI CHẠY THÀNH CÔNG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986168" y="1034291"/>
            <a:ext cx="8538832" cy="1620187"/>
          </a:xfrm>
          <a:prstGeom prst="rect">
            <a:avLst/>
          </a:prstGeom>
        </p:spPr>
        <p:txBody>
          <a:bodyPr wrap="square" lIns="0" tIns="0" rIns="0" bIns="0" rtlCol="0" anchor="t">
            <a:spAutoFit/>
          </a:bodyPr>
          <a:lstStyle/>
          <a:p>
            <a:pPr marL="0" lvl="0" indent="0" algn="l">
              <a:lnSpc>
                <a:spcPts val="6268"/>
              </a:lnSpc>
              <a:spcBef>
                <a:spcPct val="0"/>
              </a:spcBef>
            </a:pPr>
            <a:r>
              <a:rPr lang="en-US" sz="6400" b="1">
                <a:solidFill>
                  <a:srgbClr val="191769"/>
                </a:solidFill>
                <a:latin typeface="Be Vietnam Pro" pitchFamily="2" charset="0"/>
              </a:rPr>
              <a:t>Cảm ơn thầy</a:t>
            </a:r>
            <a:br>
              <a:rPr lang="en-US" sz="6400" b="1">
                <a:solidFill>
                  <a:srgbClr val="191769"/>
                </a:solidFill>
                <a:latin typeface="Be Vietnam Pro" pitchFamily="2" charset="0"/>
              </a:rPr>
            </a:br>
            <a:r>
              <a:rPr lang="en-US" sz="6400" b="1">
                <a:solidFill>
                  <a:srgbClr val="191769"/>
                </a:solidFill>
                <a:latin typeface="Be Vietnam Pro" pitchFamily="2" charset="0"/>
              </a:rPr>
              <a:t>đã xem bài báo cáo!</a:t>
            </a:r>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l="5497" r="5497"/>
          <a:stretch/>
        </p:blipFill>
        <p:spPr>
          <a:xfrm>
            <a:off x="3870028" y="8232395"/>
            <a:ext cx="4115421" cy="2054605"/>
          </a:xfrm>
          <a:prstGeom prst="rect">
            <a:avLst/>
          </a:prstGeom>
        </p:spPr>
      </p:pic>
      <p:sp>
        <p:nvSpPr>
          <p:cNvPr id="8" name="AutoShape 8"/>
          <p:cNvSpPr/>
          <p:nvPr/>
        </p:nvSpPr>
        <p:spPr>
          <a:xfrm>
            <a:off x="7985449" y="4123186"/>
            <a:ext cx="2057711" cy="2054605"/>
          </a:xfrm>
          <a:prstGeom prst="rect">
            <a:avLst/>
          </a:prstGeom>
          <a:solidFill>
            <a:srgbClr val="62A25D"/>
          </a:solidFill>
        </p:spPr>
      </p:sp>
      <p:sp>
        <p:nvSpPr>
          <p:cNvPr id="9" name="AutoShape 9"/>
          <p:cNvSpPr/>
          <p:nvPr/>
        </p:nvSpPr>
        <p:spPr>
          <a:xfrm>
            <a:off x="5927738" y="6177791"/>
            <a:ext cx="2057711" cy="2054605"/>
          </a:xfrm>
          <a:prstGeom prst="rect">
            <a:avLst/>
          </a:prstGeom>
          <a:solidFill>
            <a:srgbClr val="FFC924"/>
          </a:solidFill>
        </p:spPr>
      </p:sp>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l="21832" r="21832"/>
          <a:stretch/>
        </p:blipFill>
        <p:spPr>
          <a:xfrm>
            <a:off x="14158581" y="6177791"/>
            <a:ext cx="4115421" cy="4109209"/>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Lst>
          </a:blip>
          <a:srcRect t="75" b="75"/>
          <a:stretch/>
        </p:blipFill>
        <p:spPr>
          <a:xfrm>
            <a:off x="10043160" y="4123186"/>
            <a:ext cx="4115421" cy="4109209"/>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Lst>
          </a:blip>
          <a:srcRect t="5623" b="5623"/>
          <a:stretch/>
        </p:blipFill>
        <p:spPr>
          <a:xfrm>
            <a:off x="7985449" y="8232395"/>
            <a:ext cx="4115421" cy="2054605"/>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Lst>
          </a:blip>
          <a:srcRect l="18996" r="18996"/>
          <a:stretch/>
        </p:blipFill>
        <p:spPr>
          <a:xfrm>
            <a:off x="7985449" y="6170802"/>
            <a:ext cx="2057711" cy="2054605"/>
          </a:xfrm>
          <a:prstGeom prst="rect">
            <a:avLst/>
          </a:prstGeom>
        </p:spPr>
      </p:pic>
      <p:sp>
        <p:nvSpPr>
          <p:cNvPr id="14" name="AutoShape 14"/>
          <p:cNvSpPr/>
          <p:nvPr/>
        </p:nvSpPr>
        <p:spPr>
          <a:xfrm>
            <a:off x="14158581" y="4123186"/>
            <a:ext cx="4115421" cy="2054605"/>
          </a:xfrm>
          <a:prstGeom prst="rect">
            <a:avLst/>
          </a:prstGeom>
          <a:solidFill>
            <a:srgbClr val="FDCBDF"/>
          </a:solidFill>
        </p:spPr>
      </p:sp>
      <p:sp>
        <p:nvSpPr>
          <p:cNvPr id="15" name="AutoShape 15"/>
          <p:cNvSpPr/>
          <p:nvPr/>
        </p:nvSpPr>
        <p:spPr>
          <a:xfrm>
            <a:off x="12100870" y="8232395"/>
            <a:ext cx="2057711" cy="2054605"/>
          </a:xfrm>
          <a:prstGeom prst="rect">
            <a:avLst/>
          </a:prstGeom>
          <a:solidFill>
            <a:srgbClr val="29285D"/>
          </a:solidFill>
        </p:spPr>
      </p:sp>
      <p:pic>
        <p:nvPicPr>
          <p:cNvPr id="16" name="Picture 16"/>
          <p:cNvPicPr>
            <a:picLocks noChangeAspect="1"/>
          </p:cNvPicPr>
          <p:nvPr/>
        </p:nvPicPr>
        <p:blipFill>
          <a:blip r:embed="rId7">
            <a:extLst>
              <a:ext uri="{28A0092B-C50C-407E-A947-70E740481C1C}">
                <a14:useLocalDpi xmlns:a14="http://schemas.microsoft.com/office/drawing/2010/main" val="0"/>
              </a:ext>
            </a:extLst>
          </a:blip>
          <a:srcRect t="12557" b="12557"/>
          <a:stretch/>
        </p:blipFill>
        <p:spPr>
          <a:xfrm>
            <a:off x="10043160" y="2068582"/>
            <a:ext cx="4115421" cy="2054605"/>
          </a:xfrm>
          <a:prstGeom prst="rect">
            <a:avLst/>
          </a:prstGeom>
        </p:spPr>
      </p:pic>
      <p:sp>
        <p:nvSpPr>
          <p:cNvPr id="17" name="AutoShape 17"/>
          <p:cNvSpPr/>
          <p:nvPr/>
        </p:nvSpPr>
        <p:spPr>
          <a:xfrm>
            <a:off x="12100870" y="0"/>
            <a:ext cx="2057711" cy="2068582"/>
          </a:xfrm>
          <a:prstGeom prst="rect">
            <a:avLst/>
          </a:prstGeom>
          <a:solidFill>
            <a:srgbClr val="469BD8"/>
          </a:solidFill>
        </p:spPr>
      </p:sp>
      <p:pic>
        <p:nvPicPr>
          <p:cNvPr id="18" name="Picture 18"/>
          <p:cNvPicPr>
            <a:picLocks noChangeAspect="1"/>
          </p:cNvPicPr>
          <p:nvPr/>
        </p:nvPicPr>
        <p:blipFill>
          <a:blip r:embed="rId8">
            <a:extLst>
              <a:ext uri="{28A0092B-C50C-407E-A947-70E740481C1C}">
                <a14:useLocalDpi xmlns:a14="http://schemas.microsoft.com/office/drawing/2010/main" val="0"/>
              </a:ext>
            </a:extLst>
          </a:blip>
          <a:srcRect l="21832" r="21832"/>
          <a:stretch/>
        </p:blipFill>
        <p:spPr>
          <a:xfrm>
            <a:off x="14158581" y="0"/>
            <a:ext cx="4129419" cy="4123186"/>
          </a:xfrm>
          <a:prstGeom prst="rect">
            <a:avLst/>
          </a:prstGeom>
        </p:spPr>
      </p:pic>
      <p:sp>
        <p:nvSpPr>
          <p:cNvPr id="20" name="TextBox 6">
            <a:extLst>
              <a:ext uri="{FF2B5EF4-FFF2-40B4-BE49-F238E27FC236}">
                <a16:creationId xmlns:a16="http://schemas.microsoft.com/office/drawing/2014/main" id="{18E502BD-798F-7C6B-B867-D9D8AE5DD870}"/>
              </a:ext>
            </a:extLst>
          </p:cNvPr>
          <p:cNvSpPr txBox="1"/>
          <p:nvPr/>
        </p:nvSpPr>
        <p:spPr>
          <a:xfrm>
            <a:off x="986168" y="3347651"/>
            <a:ext cx="4927573" cy="3262881"/>
          </a:xfrm>
          <a:prstGeom prst="rect">
            <a:avLst/>
          </a:prstGeom>
        </p:spPr>
        <p:txBody>
          <a:bodyPr wrap="square" lIns="0" tIns="0" rIns="0" bIns="0" rtlCol="0" anchor="t">
            <a:spAutoFit/>
          </a:bodyPr>
          <a:lstStyle/>
          <a:p>
            <a:pPr marL="0" lvl="0" indent="0" algn="l">
              <a:lnSpc>
                <a:spcPct val="150000"/>
              </a:lnSpc>
              <a:spcBef>
                <a:spcPct val="0"/>
              </a:spcBef>
            </a:pPr>
            <a:r>
              <a:rPr lang="en-US" sz="2400" b="1">
                <a:solidFill>
                  <a:srgbClr val="191769"/>
                </a:solidFill>
                <a:latin typeface="Be Vietnam Pro" pitchFamily="2" charset="0"/>
              </a:rPr>
              <a:t>Thành viên</a:t>
            </a:r>
          </a:p>
          <a:p>
            <a:pPr marL="0" lvl="0" indent="0" algn="l">
              <a:lnSpc>
                <a:spcPct val="150000"/>
              </a:lnSpc>
              <a:spcBef>
                <a:spcPct val="0"/>
              </a:spcBef>
            </a:pPr>
            <a:r>
              <a:rPr lang="en-US" sz="2400" b="1">
                <a:solidFill>
                  <a:srgbClr val="191769"/>
                </a:solidFill>
                <a:latin typeface="Be Vietnam Pro" pitchFamily="2" charset="0"/>
              </a:rPr>
              <a:t>20120219 	| Nguyễn Minh Trí</a:t>
            </a:r>
          </a:p>
          <a:p>
            <a:pPr marL="0" lvl="0" indent="0" algn="l">
              <a:lnSpc>
                <a:spcPct val="150000"/>
              </a:lnSpc>
              <a:spcBef>
                <a:spcPct val="0"/>
              </a:spcBef>
            </a:pPr>
            <a:r>
              <a:rPr lang="en-US" sz="2400" b="1">
                <a:solidFill>
                  <a:srgbClr val="191769"/>
                </a:solidFill>
                <a:latin typeface="Be Vietnam Pro" pitchFamily="2" charset="0"/>
              </a:rPr>
              <a:t>20120294 	| Lê Công Hửu</a:t>
            </a:r>
          </a:p>
          <a:p>
            <a:pPr marL="0" lvl="0" indent="0" algn="l">
              <a:lnSpc>
                <a:spcPct val="150000"/>
              </a:lnSpc>
              <a:spcBef>
                <a:spcPct val="0"/>
              </a:spcBef>
            </a:pPr>
            <a:r>
              <a:rPr lang="en-US" sz="2400" b="1">
                <a:solidFill>
                  <a:srgbClr val="191769"/>
                </a:solidFill>
                <a:latin typeface="Be Vietnam Pro" pitchFamily="2" charset="0"/>
              </a:rPr>
              <a:t>20120312	| Lê Tấn Kiệt</a:t>
            </a:r>
          </a:p>
          <a:p>
            <a:pPr>
              <a:lnSpc>
                <a:spcPct val="150000"/>
              </a:lnSpc>
              <a:spcBef>
                <a:spcPct val="0"/>
              </a:spcBef>
            </a:pPr>
            <a:r>
              <a:rPr lang="en-US" sz="2400" b="1">
                <a:solidFill>
                  <a:srgbClr val="191769"/>
                </a:solidFill>
                <a:latin typeface="Be Vietnam Pro" pitchFamily="2" charset="0"/>
              </a:rPr>
              <a:t>20120325	| Ngô Thanh Lực</a:t>
            </a:r>
          </a:p>
          <a:p>
            <a:pPr marL="0" lvl="0" indent="0" algn="l">
              <a:lnSpc>
                <a:spcPct val="150000"/>
              </a:lnSpc>
              <a:spcBef>
                <a:spcPct val="0"/>
              </a:spcBef>
            </a:pPr>
            <a:r>
              <a:rPr lang="en-US" sz="2400" b="1">
                <a:solidFill>
                  <a:srgbClr val="191769"/>
                </a:solidFill>
                <a:latin typeface="Be Vietnam Pro" pitchFamily="2" charset="0"/>
              </a:rPr>
              <a:t>20120405	| Nguyễn Long Vũ</a:t>
            </a:r>
          </a:p>
        </p:txBody>
      </p:sp>
    </p:spTree>
    <p:extLst>
      <p:ext uri="{BB962C8B-B14F-4D97-AF65-F5344CB8AC3E}">
        <p14:creationId xmlns:p14="http://schemas.microsoft.com/office/powerpoint/2010/main" val="292736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28700" y="1347181"/>
            <a:ext cx="9486900" cy="443519"/>
          </a:xfrm>
          <a:prstGeom prst="rect">
            <a:avLst/>
          </a:prstGeom>
        </p:spPr>
        <p:txBody>
          <a:bodyPr wrap="square" lIns="0" tIns="0" rIns="0" bIns="0" rtlCol="0" anchor="t">
            <a:spAutoFit/>
          </a:bodyPr>
          <a:lstStyle/>
          <a:p>
            <a:pPr>
              <a:lnSpc>
                <a:spcPts val="2610"/>
              </a:lnSpc>
              <a:spcBef>
                <a:spcPts val="1957"/>
              </a:spcBef>
            </a:pPr>
            <a:r>
              <a:rPr lang="en-US" sz="6000" b="1">
                <a:solidFill>
                  <a:srgbClr val="191769"/>
                </a:solidFill>
                <a:latin typeface="Be Vietnam Pro" pitchFamily="2" charset="77"/>
              </a:rPr>
              <a:t>I. Mobile Search Market</a:t>
            </a:r>
          </a:p>
        </p:txBody>
      </p:sp>
      <p:sp>
        <p:nvSpPr>
          <p:cNvPr id="11" name="AutoShape 11"/>
          <p:cNvSpPr/>
          <p:nvPr/>
        </p:nvSpPr>
        <p:spPr>
          <a:xfrm>
            <a:off x="1041400" y="2382376"/>
            <a:ext cx="221584" cy="221020"/>
          </a:xfrm>
          <a:prstGeom prst="rect">
            <a:avLst/>
          </a:prstGeom>
          <a:solidFill>
            <a:srgbClr val="FFC924"/>
          </a:solidFill>
        </p:spPr>
      </p:sp>
      <p:sp>
        <p:nvSpPr>
          <p:cNvPr id="19" name="AutoShape 19"/>
          <p:cNvSpPr/>
          <p:nvPr/>
        </p:nvSpPr>
        <p:spPr>
          <a:xfrm>
            <a:off x="1041400" y="4615169"/>
            <a:ext cx="221584" cy="221020"/>
          </a:xfrm>
          <a:prstGeom prst="rect">
            <a:avLst/>
          </a:prstGeom>
          <a:solidFill>
            <a:srgbClr val="DF682D"/>
          </a:solidFill>
        </p:spPr>
      </p:sp>
      <p:sp>
        <p:nvSpPr>
          <p:cNvPr id="23" name="AutoShape 23"/>
          <p:cNvSpPr/>
          <p:nvPr/>
        </p:nvSpPr>
        <p:spPr>
          <a:xfrm>
            <a:off x="1063292" y="6880622"/>
            <a:ext cx="221584" cy="221020"/>
          </a:xfrm>
          <a:prstGeom prst="rect">
            <a:avLst/>
          </a:prstGeom>
          <a:solidFill>
            <a:srgbClr val="62A25D"/>
          </a:solidFill>
        </p:spPr>
      </p:sp>
      <p:sp>
        <p:nvSpPr>
          <p:cNvPr id="27" name="TextBox 26">
            <a:extLst>
              <a:ext uri="{FF2B5EF4-FFF2-40B4-BE49-F238E27FC236}">
                <a16:creationId xmlns:a16="http://schemas.microsoft.com/office/drawing/2014/main" id="{5C649541-91F2-42B8-DC98-C277FE7CA05A}"/>
              </a:ext>
            </a:extLst>
          </p:cNvPr>
          <p:cNvSpPr txBox="1"/>
          <p:nvPr/>
        </p:nvSpPr>
        <p:spPr>
          <a:xfrm>
            <a:off x="4572000" y="4958834"/>
            <a:ext cx="9144000" cy="369332"/>
          </a:xfrm>
          <a:prstGeom prst="rect">
            <a:avLst/>
          </a:prstGeom>
          <a:noFill/>
        </p:spPr>
        <p:txBody>
          <a:bodyPr wrap="square">
            <a:spAutoFit/>
          </a:bodyPr>
          <a:lstStyle/>
          <a:p>
            <a:endParaRPr lang="en-VN"/>
          </a:p>
        </p:txBody>
      </p:sp>
      <p:pic>
        <p:nvPicPr>
          <p:cNvPr id="1026" name="Picture 2">
            <a:extLst>
              <a:ext uri="{FF2B5EF4-FFF2-40B4-BE49-F238E27FC236}">
                <a16:creationId xmlns:a16="http://schemas.microsoft.com/office/drawing/2014/main" id="{477FE41B-5436-DB4F-415C-7603BC034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062984"/>
            <a:ext cx="9982200" cy="616103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814D5BC-76F5-E9DC-75B9-973F4DEEDA1A}"/>
              </a:ext>
            </a:extLst>
          </p:cNvPr>
          <p:cNvSpPr txBox="1"/>
          <p:nvPr/>
        </p:nvSpPr>
        <p:spPr>
          <a:xfrm>
            <a:off x="1358900" y="2324100"/>
            <a:ext cx="5194300" cy="2031325"/>
          </a:xfrm>
          <a:prstGeom prst="rect">
            <a:avLst/>
          </a:prstGeom>
          <a:noFill/>
        </p:spPr>
        <p:txBody>
          <a:bodyPr wrap="square">
            <a:spAutoFit/>
          </a:bodyPr>
          <a:lstStyle/>
          <a:p>
            <a:pPr algn="just"/>
            <a:r>
              <a:rPr lang="vi-VN" sz="1800" i="0" strike="noStrike">
                <a:effectLst/>
                <a:latin typeface="Be Vietnam Pro" pitchFamily="2" charset="77"/>
              </a:rPr>
              <a:t>Theo dữ liệu thống kê từ </a:t>
            </a:r>
            <a:r>
              <a:rPr lang="vi-VN" sz="1800" b="1" i="0" strike="noStrike">
                <a:effectLst/>
                <a:latin typeface="Be Vietnam Pro" pitchFamily="2" charset="77"/>
                <a:hlinkClick r:id="rId3">
                  <a:extLst>
                    <a:ext uri="{A12FA001-AC4F-418D-AE19-62706E023703}">
                      <ahyp:hlinkClr xmlns:ahyp="http://schemas.microsoft.com/office/drawing/2018/hyperlinkcolor" val="tx"/>
                    </a:ext>
                  </a:extLst>
                </a:hlinkClick>
              </a:rPr>
              <a:t>Statcounter</a:t>
            </a:r>
            <a:r>
              <a:rPr lang="vi-VN" sz="1800" i="0" strike="noStrike">
                <a:effectLst/>
                <a:latin typeface="Be Vietnam Pro" pitchFamily="2" charset="77"/>
              </a:rPr>
              <a:t> – từ tháng 8/2021 đến tháng 8/2022, vị trí thị trường tìm kiếm trên Mobile gần như không có sự thay đổi qua từng năm, với sự dẫn đầu là </a:t>
            </a:r>
            <a:r>
              <a:rPr lang="vi-VN" sz="1800" b="1" i="0" strike="noStrike">
                <a:effectLst/>
                <a:latin typeface="Be Vietnam Pro" pitchFamily="2" charset="77"/>
              </a:rPr>
              <a:t>Google</a:t>
            </a:r>
            <a:r>
              <a:rPr lang="vi-VN" b="1">
                <a:latin typeface="Be Vietnam Pro" pitchFamily="2" charset="77"/>
              </a:rPr>
              <a:t> </a:t>
            </a:r>
            <a:r>
              <a:rPr lang="vi-VN" sz="1800" b="1" i="0" strike="noStrike">
                <a:effectLst/>
                <a:latin typeface="Be Vietnam Pro" pitchFamily="2" charset="77"/>
              </a:rPr>
              <a:t>(95.6%)</a:t>
            </a:r>
            <a:r>
              <a:rPr lang="vi-VN">
                <a:latin typeface="Be Vietnam Pro" pitchFamily="2" charset="77"/>
              </a:rPr>
              <a:t>, công cụ giúp người dùng tìm kiếm  rất nhiều thông tin như trang web, bản đồ, hình ảnh, câu hỏi,...</a:t>
            </a:r>
            <a:endParaRPr lang="en-VN">
              <a:latin typeface="Be Vietnam Pro" pitchFamily="2" charset="77"/>
            </a:endParaRPr>
          </a:p>
        </p:txBody>
      </p:sp>
      <p:sp>
        <p:nvSpPr>
          <p:cNvPr id="2" name="TextBox 1">
            <a:extLst>
              <a:ext uri="{FF2B5EF4-FFF2-40B4-BE49-F238E27FC236}">
                <a16:creationId xmlns:a16="http://schemas.microsoft.com/office/drawing/2014/main" id="{BA70EDE3-42E4-F43C-E62F-E99AE8D4E913}"/>
              </a:ext>
            </a:extLst>
          </p:cNvPr>
          <p:cNvSpPr txBox="1"/>
          <p:nvPr/>
        </p:nvSpPr>
        <p:spPr>
          <a:xfrm>
            <a:off x="1358900" y="4533900"/>
            <a:ext cx="5194300" cy="2031325"/>
          </a:xfrm>
          <a:prstGeom prst="rect">
            <a:avLst/>
          </a:prstGeom>
          <a:noFill/>
        </p:spPr>
        <p:txBody>
          <a:bodyPr wrap="square">
            <a:spAutoFit/>
          </a:bodyPr>
          <a:lstStyle/>
          <a:p>
            <a:pPr algn="just"/>
            <a:r>
              <a:rPr lang="vi-VN" b="1">
                <a:latin typeface="Be Vietnam Pro" pitchFamily="2" charset="77"/>
              </a:rPr>
              <a:t>Baidu</a:t>
            </a:r>
            <a:r>
              <a:rPr lang="vi-VN">
                <a:latin typeface="Be Vietnam Pro" pitchFamily="2" charset="77"/>
              </a:rPr>
              <a:t> cũng là một công cụ cho phép người dùng có thể tìm kiếm các thông tin chỉ trong nháy mắt tương tự như </a:t>
            </a:r>
            <a:r>
              <a:rPr lang="vi-VN" b="1">
                <a:latin typeface="Be Vietnam Pro" pitchFamily="2" charset="77"/>
              </a:rPr>
              <a:t>Google</a:t>
            </a:r>
            <a:r>
              <a:rPr lang="vi-VN">
                <a:latin typeface="Be Vietnam Pro" pitchFamily="2" charset="77"/>
              </a:rPr>
              <a:t>. Đặc biệt là đối với Trung Quốc đại lục thì </a:t>
            </a:r>
            <a:r>
              <a:rPr lang="vi-VN" b="1">
                <a:latin typeface="Be Vietnam Pro" pitchFamily="2" charset="77"/>
              </a:rPr>
              <a:t>Baidu</a:t>
            </a:r>
            <a:r>
              <a:rPr lang="vi-VN">
                <a:latin typeface="Be Vietnam Pro" pitchFamily="2" charset="77"/>
              </a:rPr>
              <a:t> được xem là một công cụ tìm kiếm hàng đầu, đánh bật ngôi vị của </a:t>
            </a:r>
            <a:r>
              <a:rPr lang="vi-VN" b="1">
                <a:latin typeface="Be Vietnam Pro" pitchFamily="2" charset="77"/>
              </a:rPr>
              <a:t>Google</a:t>
            </a:r>
            <a:r>
              <a:rPr lang="vi-VN">
                <a:latin typeface="Be Vietnam Pro" pitchFamily="2" charset="77"/>
              </a:rPr>
              <a:t> ra khỏi thị trường Trung Quốc.</a:t>
            </a:r>
            <a:endParaRPr lang="en-VN">
              <a:latin typeface="Be Vietnam Pro" pitchFamily="2" charset="77"/>
            </a:endParaRPr>
          </a:p>
        </p:txBody>
      </p:sp>
      <p:sp>
        <p:nvSpPr>
          <p:cNvPr id="3" name="TextBox 2">
            <a:extLst>
              <a:ext uri="{FF2B5EF4-FFF2-40B4-BE49-F238E27FC236}">
                <a16:creationId xmlns:a16="http://schemas.microsoft.com/office/drawing/2014/main" id="{1410695F-FF6C-18EB-2493-433F7BF1BB29}"/>
              </a:ext>
            </a:extLst>
          </p:cNvPr>
          <p:cNvSpPr txBox="1"/>
          <p:nvPr/>
        </p:nvSpPr>
        <p:spPr>
          <a:xfrm>
            <a:off x="1358900" y="6819900"/>
            <a:ext cx="5194300" cy="1754326"/>
          </a:xfrm>
          <a:prstGeom prst="rect">
            <a:avLst/>
          </a:prstGeom>
          <a:noFill/>
        </p:spPr>
        <p:txBody>
          <a:bodyPr wrap="square">
            <a:spAutoFit/>
          </a:bodyPr>
          <a:lstStyle/>
          <a:p>
            <a:pPr algn="just"/>
            <a:r>
              <a:rPr lang="en-VN">
                <a:latin typeface="Be Vietnam Pro" pitchFamily="2" charset="77"/>
              </a:rPr>
              <a:t>Ngoài ra, còn có những công cụ xếp theo sau như </a:t>
            </a:r>
            <a:r>
              <a:rPr lang="en-VN" b="1">
                <a:latin typeface="Be Vietnam Pro" pitchFamily="2" charset="77"/>
              </a:rPr>
              <a:t>Yandex </a:t>
            </a:r>
            <a:r>
              <a:rPr lang="en-VN">
                <a:latin typeface="Be Vietnam Pro" pitchFamily="2" charset="77"/>
              </a:rPr>
              <a:t>- được ưa chuộng bởi người dùng Nga, </a:t>
            </a:r>
            <a:r>
              <a:rPr lang="en-VN" b="1">
                <a:latin typeface="Be Vietnam Pro" pitchFamily="2" charset="77"/>
              </a:rPr>
              <a:t>Yahoo, Bing </a:t>
            </a:r>
            <a:r>
              <a:rPr lang="en-VN">
                <a:latin typeface="Be Vietnam Pro" pitchFamily="2" charset="77"/>
              </a:rPr>
              <a:t>– công cụ tìm kiếm được phát triển bởi Microsoft, </a:t>
            </a:r>
            <a:r>
              <a:rPr lang="en-VN" b="1">
                <a:latin typeface="Be Vietnam Pro" pitchFamily="2" charset="77"/>
              </a:rPr>
              <a:t>DuckDuckGo, Naver, CocCoc </a:t>
            </a:r>
            <a:r>
              <a:rPr lang="en-VN">
                <a:latin typeface="Be Vietnam Pro" pitchFamily="2" charset="77"/>
              </a:rPr>
              <a:t>– công cụ tìm kiếm được phát triển bởi một công ty Việt Nam.</a:t>
            </a:r>
          </a:p>
        </p:txBody>
      </p:sp>
      <p:sp>
        <p:nvSpPr>
          <p:cNvPr id="4" name="TextBox 3">
            <a:extLst>
              <a:ext uri="{FF2B5EF4-FFF2-40B4-BE49-F238E27FC236}">
                <a16:creationId xmlns:a16="http://schemas.microsoft.com/office/drawing/2014/main" id="{627C7F67-A0C7-A736-33DB-D3F22E65B88D}"/>
              </a:ext>
            </a:extLst>
          </p:cNvPr>
          <p:cNvSpPr txBox="1"/>
          <p:nvPr/>
        </p:nvSpPr>
        <p:spPr>
          <a:xfrm>
            <a:off x="8839200" y="8924910"/>
            <a:ext cx="8763000" cy="646331"/>
          </a:xfrm>
          <a:prstGeom prst="rect">
            <a:avLst/>
          </a:prstGeom>
          <a:noFill/>
        </p:spPr>
        <p:txBody>
          <a:bodyPr wrap="square">
            <a:spAutoFit/>
          </a:bodyPr>
          <a:lstStyle/>
          <a:p>
            <a:pPr algn="r"/>
            <a:r>
              <a:rPr lang="en-VN">
                <a:latin typeface="Be Vietnam Pro" pitchFamily="2" charset="77"/>
              </a:rPr>
              <a:t>Nguồn tham khảo</a:t>
            </a:r>
            <a:br>
              <a:rPr lang="en-VN">
                <a:latin typeface="Be Vietnam Pro" pitchFamily="2" charset="77"/>
              </a:rPr>
            </a:br>
            <a:r>
              <a:rPr lang="en-US">
                <a:latin typeface="Be Vietnam Pro" pitchFamily="2" charset="77"/>
                <a:hlinkClick r:id="rId4"/>
              </a:rPr>
              <a:t>Mobile Search Engine Market Share Worldwide | Statcounter Global Stats</a:t>
            </a:r>
            <a:endParaRPr lang="en-VN">
              <a:latin typeface="Be Vietnam Pro"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85D"/>
        </a:solidFill>
        <a:effectLst/>
      </p:bgPr>
    </p:bg>
    <p:spTree>
      <p:nvGrpSpPr>
        <p:cNvPr id="1" name=""/>
        <p:cNvGrpSpPr/>
        <p:nvPr/>
      </p:nvGrpSpPr>
      <p:grpSpPr>
        <a:xfrm>
          <a:off x="0" y="0"/>
          <a:ext cx="0" cy="0"/>
          <a:chOff x="0" y="0"/>
          <a:chExt cx="0" cy="0"/>
        </a:xfrm>
      </p:grpSpPr>
      <p:sp>
        <p:nvSpPr>
          <p:cNvPr id="2" name="AutoShape 2"/>
          <p:cNvSpPr/>
          <p:nvPr/>
        </p:nvSpPr>
        <p:spPr>
          <a:xfrm>
            <a:off x="0" y="0"/>
            <a:ext cx="16535400" cy="10287000"/>
          </a:xfrm>
          <a:prstGeom prst="rect">
            <a:avLst/>
          </a:prstGeom>
          <a:solidFill>
            <a:srgbClr val="FFC924"/>
          </a:solidFill>
        </p:spPr>
      </p:sp>
      <p:sp>
        <p:nvSpPr>
          <p:cNvPr id="9" name="TextBox 8">
            <a:extLst>
              <a:ext uri="{FF2B5EF4-FFF2-40B4-BE49-F238E27FC236}">
                <a16:creationId xmlns:a16="http://schemas.microsoft.com/office/drawing/2014/main" id="{2C76C2FF-27E6-7D21-6564-D1D2E6D63BD4}"/>
              </a:ext>
            </a:extLst>
          </p:cNvPr>
          <p:cNvSpPr txBox="1"/>
          <p:nvPr/>
        </p:nvSpPr>
        <p:spPr>
          <a:xfrm>
            <a:off x="1028700" y="1193412"/>
            <a:ext cx="15354300" cy="443519"/>
          </a:xfrm>
          <a:prstGeom prst="rect">
            <a:avLst/>
          </a:prstGeom>
        </p:spPr>
        <p:txBody>
          <a:bodyPr wrap="square" lIns="0" tIns="0" rIns="0" bIns="0" rtlCol="0" anchor="t">
            <a:spAutoFit/>
          </a:bodyPr>
          <a:lstStyle/>
          <a:p>
            <a:pPr>
              <a:lnSpc>
                <a:spcPts val="2610"/>
              </a:lnSpc>
              <a:spcBef>
                <a:spcPts val="1957"/>
              </a:spcBef>
            </a:pPr>
            <a:r>
              <a:rPr lang="en-US" sz="6000" b="1">
                <a:solidFill>
                  <a:schemeClr val="bg1"/>
                </a:solidFill>
                <a:latin typeface="Be Vietnam Pro" pitchFamily="2" charset="77"/>
              </a:rPr>
              <a:t>II. Content accessed from smartphone</a:t>
            </a:r>
          </a:p>
        </p:txBody>
      </p:sp>
      <p:pic>
        <p:nvPicPr>
          <p:cNvPr id="1026" name="Picture 2">
            <a:extLst>
              <a:ext uri="{FF2B5EF4-FFF2-40B4-BE49-F238E27FC236}">
                <a16:creationId xmlns:a16="http://schemas.microsoft.com/office/drawing/2014/main" id="{B57311F5-6A75-9FC3-5653-87CE660D2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666319"/>
            <a:ext cx="9932097" cy="613478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3">
            <a:extLst>
              <a:ext uri="{FF2B5EF4-FFF2-40B4-BE49-F238E27FC236}">
                <a16:creationId xmlns:a16="http://schemas.microsoft.com/office/drawing/2014/main" id="{E81D760B-112B-C267-1B7D-C0E06C431810}"/>
              </a:ext>
            </a:extLst>
          </p:cNvPr>
          <p:cNvSpPr/>
          <p:nvPr/>
        </p:nvSpPr>
        <p:spPr>
          <a:xfrm>
            <a:off x="1032013" y="1950680"/>
            <a:ext cx="221584" cy="221020"/>
          </a:xfrm>
          <a:prstGeom prst="rect">
            <a:avLst/>
          </a:prstGeom>
          <a:solidFill>
            <a:srgbClr val="0070C0"/>
          </a:solidFill>
        </p:spPr>
      </p:sp>
      <p:sp>
        <p:nvSpPr>
          <p:cNvPr id="11" name="TextBox 10">
            <a:extLst>
              <a:ext uri="{FF2B5EF4-FFF2-40B4-BE49-F238E27FC236}">
                <a16:creationId xmlns:a16="http://schemas.microsoft.com/office/drawing/2014/main" id="{40466C22-BEAE-F2CE-293D-6937FE8AAED4}"/>
              </a:ext>
            </a:extLst>
          </p:cNvPr>
          <p:cNvSpPr txBox="1"/>
          <p:nvPr/>
        </p:nvSpPr>
        <p:spPr>
          <a:xfrm>
            <a:off x="1327620" y="1830169"/>
            <a:ext cx="14293379" cy="646331"/>
          </a:xfrm>
          <a:prstGeom prst="rect">
            <a:avLst/>
          </a:prstGeom>
          <a:noFill/>
        </p:spPr>
        <p:txBody>
          <a:bodyPr wrap="square">
            <a:spAutoFit/>
          </a:bodyPr>
          <a:lstStyle/>
          <a:p>
            <a:pPr algn="just"/>
            <a:r>
              <a:rPr lang="vi-VN">
                <a:solidFill>
                  <a:schemeClr val="bg1"/>
                </a:solidFill>
                <a:latin typeface="Be Vietnam Pro" pitchFamily="2" charset="77"/>
              </a:rPr>
              <a:t>Smartphone dần trở nên phổ biến và gắn liền với cuộc sống chúng ta, nhưng theo khảo sát đa số họ dùng smartphone để giải trí ( chơi game, nghe nhạc, xem video) nhiều hơn, còn lại họ dùng cho các hoạt động khác phục vụ cho đời sống.</a:t>
            </a:r>
            <a:endParaRPr lang="en-VN">
              <a:solidFill>
                <a:schemeClr val="bg1"/>
              </a:solidFill>
              <a:latin typeface="Be Vietnam Pro" pitchFamily="2" charset="77"/>
            </a:endParaRPr>
          </a:p>
        </p:txBody>
      </p:sp>
      <p:sp>
        <p:nvSpPr>
          <p:cNvPr id="12" name="TextBox 11">
            <a:extLst>
              <a:ext uri="{FF2B5EF4-FFF2-40B4-BE49-F238E27FC236}">
                <a16:creationId xmlns:a16="http://schemas.microsoft.com/office/drawing/2014/main" id="{38D9A493-59F8-1930-2441-58A39ADAB005}"/>
              </a:ext>
            </a:extLst>
          </p:cNvPr>
          <p:cNvSpPr txBox="1"/>
          <p:nvPr/>
        </p:nvSpPr>
        <p:spPr>
          <a:xfrm>
            <a:off x="1028700" y="9069169"/>
            <a:ext cx="8763000" cy="646331"/>
          </a:xfrm>
          <a:prstGeom prst="rect">
            <a:avLst/>
          </a:prstGeom>
          <a:noFill/>
        </p:spPr>
        <p:txBody>
          <a:bodyPr wrap="square">
            <a:spAutoFit/>
          </a:bodyPr>
          <a:lstStyle/>
          <a:p>
            <a:r>
              <a:rPr lang="en-VN">
                <a:solidFill>
                  <a:schemeClr val="bg1"/>
                </a:solidFill>
                <a:latin typeface="Be Vietnam Pro" pitchFamily="2" charset="77"/>
              </a:rPr>
              <a:t>Nguồn tham khảo</a:t>
            </a:r>
            <a:endParaRPr lang="en-US">
              <a:solidFill>
                <a:schemeClr val="bg1"/>
              </a:solidFill>
              <a:latin typeface="Be Vietnam Pro" pitchFamily="2" charset="77"/>
            </a:endParaRPr>
          </a:p>
          <a:p>
            <a:r>
              <a:rPr lang="en-US">
                <a:latin typeface="Be Vietnam Pro" pitchFamily="2" charset="77"/>
                <a:hlinkClick r:id="rId4"/>
              </a:rPr>
              <a:t>Internet Traffic from Mobile Devices (2022) (explodingtopics.com)</a:t>
            </a:r>
            <a:endParaRPr lang="en-VN">
              <a:solidFill>
                <a:schemeClr val="bg1"/>
              </a:solidFill>
              <a:latin typeface="Be Vietnam Pro"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2A25D"/>
        </a:solidFill>
        <a:effectLst/>
      </p:bgPr>
    </p:bg>
    <p:spTree>
      <p:nvGrpSpPr>
        <p:cNvPr id="1" name=""/>
        <p:cNvGrpSpPr/>
        <p:nvPr/>
      </p:nvGrpSpPr>
      <p:grpSpPr>
        <a:xfrm>
          <a:off x="0" y="0"/>
          <a:ext cx="0" cy="0"/>
          <a:chOff x="0" y="0"/>
          <a:chExt cx="0" cy="0"/>
        </a:xfrm>
      </p:grpSpPr>
      <p:sp>
        <p:nvSpPr>
          <p:cNvPr id="2" name="AutoShape 2"/>
          <p:cNvSpPr/>
          <p:nvPr/>
        </p:nvSpPr>
        <p:spPr>
          <a:xfrm>
            <a:off x="0" y="3162300"/>
            <a:ext cx="7467600" cy="7124699"/>
          </a:xfrm>
          <a:prstGeom prst="rect">
            <a:avLst/>
          </a:prstGeom>
          <a:solidFill>
            <a:srgbClr val="DF682D"/>
          </a:solidFill>
        </p:spPr>
      </p:sp>
      <p:sp>
        <p:nvSpPr>
          <p:cNvPr id="9" name="TextBox 8">
            <a:extLst>
              <a:ext uri="{FF2B5EF4-FFF2-40B4-BE49-F238E27FC236}">
                <a16:creationId xmlns:a16="http://schemas.microsoft.com/office/drawing/2014/main" id="{ADE85F07-9732-9CF2-4F23-A0CF4A9D0E59}"/>
              </a:ext>
            </a:extLst>
          </p:cNvPr>
          <p:cNvSpPr txBox="1"/>
          <p:nvPr/>
        </p:nvSpPr>
        <p:spPr>
          <a:xfrm>
            <a:off x="1028700" y="553641"/>
            <a:ext cx="15354300" cy="1846659"/>
          </a:xfrm>
          <a:prstGeom prst="rect">
            <a:avLst/>
          </a:prstGeom>
        </p:spPr>
        <p:txBody>
          <a:bodyPr wrap="square" lIns="0" tIns="0" rIns="0" bIns="0" rtlCol="0" anchor="t">
            <a:spAutoFit/>
          </a:bodyPr>
          <a:lstStyle/>
          <a:p>
            <a:pPr>
              <a:spcBef>
                <a:spcPts val="1957"/>
              </a:spcBef>
            </a:pPr>
            <a:r>
              <a:rPr lang="en-US" sz="6000" b="1">
                <a:solidFill>
                  <a:schemeClr val="bg1"/>
                </a:solidFill>
                <a:latin typeface="Be Vietnam Pro" pitchFamily="2" charset="77"/>
              </a:rPr>
              <a:t>III. Mobile market compared to other technologies</a:t>
            </a:r>
          </a:p>
        </p:txBody>
      </p:sp>
      <p:graphicFrame>
        <p:nvGraphicFramePr>
          <p:cNvPr id="10" name="Chart 9">
            <a:extLst>
              <a:ext uri="{FF2B5EF4-FFF2-40B4-BE49-F238E27FC236}">
                <a16:creationId xmlns:a16="http://schemas.microsoft.com/office/drawing/2014/main" id="{9F492E9C-BFC7-B87A-1DCF-B7B35473B55D}"/>
              </a:ext>
            </a:extLst>
          </p:cNvPr>
          <p:cNvGraphicFramePr/>
          <p:nvPr>
            <p:extLst>
              <p:ext uri="{D42A27DB-BD31-4B8C-83A1-F6EECF244321}">
                <p14:modId xmlns:p14="http://schemas.microsoft.com/office/powerpoint/2010/main" val="3706222031"/>
              </p:ext>
            </p:extLst>
          </p:nvPr>
        </p:nvGraphicFramePr>
        <p:xfrm>
          <a:off x="7467600" y="2299052"/>
          <a:ext cx="10792902" cy="6625858"/>
        </p:xfrm>
        <a:graphic>
          <a:graphicData uri="http://schemas.openxmlformats.org/drawingml/2006/chart">
            <c:chart xmlns:c="http://schemas.openxmlformats.org/drawingml/2006/chart" xmlns:r="http://schemas.openxmlformats.org/officeDocument/2006/relationships" r:id="rId2"/>
          </a:graphicData>
        </a:graphic>
      </p:graphicFrame>
      <p:sp>
        <p:nvSpPr>
          <p:cNvPr id="11" name="AutoShape 11">
            <a:extLst>
              <a:ext uri="{FF2B5EF4-FFF2-40B4-BE49-F238E27FC236}">
                <a16:creationId xmlns:a16="http://schemas.microsoft.com/office/drawing/2014/main" id="{0830B65E-F3E1-B5F7-3610-939A9C940EC7}"/>
              </a:ext>
            </a:extLst>
          </p:cNvPr>
          <p:cNvSpPr/>
          <p:nvPr/>
        </p:nvSpPr>
        <p:spPr>
          <a:xfrm>
            <a:off x="1038639" y="4287376"/>
            <a:ext cx="221584" cy="221020"/>
          </a:xfrm>
          <a:prstGeom prst="rect">
            <a:avLst/>
          </a:prstGeom>
          <a:solidFill>
            <a:srgbClr val="FFFF00"/>
          </a:solidFill>
        </p:spPr>
      </p:sp>
      <p:sp>
        <p:nvSpPr>
          <p:cNvPr id="12" name="AutoShape 19">
            <a:extLst>
              <a:ext uri="{FF2B5EF4-FFF2-40B4-BE49-F238E27FC236}">
                <a16:creationId xmlns:a16="http://schemas.microsoft.com/office/drawing/2014/main" id="{1A6928F8-1847-201D-33D9-AB0BFC8502DF}"/>
              </a:ext>
            </a:extLst>
          </p:cNvPr>
          <p:cNvSpPr/>
          <p:nvPr/>
        </p:nvSpPr>
        <p:spPr>
          <a:xfrm>
            <a:off x="1038639" y="7155844"/>
            <a:ext cx="221584" cy="221020"/>
          </a:xfrm>
          <a:prstGeom prst="rect">
            <a:avLst/>
          </a:prstGeom>
          <a:solidFill>
            <a:srgbClr val="92D050"/>
          </a:solidFill>
        </p:spPr>
      </p:sp>
      <p:sp>
        <p:nvSpPr>
          <p:cNvPr id="13" name="TextBox 12">
            <a:extLst>
              <a:ext uri="{FF2B5EF4-FFF2-40B4-BE49-F238E27FC236}">
                <a16:creationId xmlns:a16="http://schemas.microsoft.com/office/drawing/2014/main" id="{6C86C681-92A6-B706-9E7C-AB626AE98115}"/>
              </a:ext>
            </a:extLst>
          </p:cNvPr>
          <p:cNvSpPr txBox="1"/>
          <p:nvPr/>
        </p:nvSpPr>
        <p:spPr>
          <a:xfrm>
            <a:off x="1356139" y="4229100"/>
            <a:ext cx="5194300" cy="2585323"/>
          </a:xfrm>
          <a:prstGeom prst="rect">
            <a:avLst/>
          </a:prstGeom>
          <a:noFill/>
        </p:spPr>
        <p:txBody>
          <a:bodyPr wrap="square">
            <a:spAutoFit/>
          </a:bodyPr>
          <a:lstStyle/>
          <a:p>
            <a:pPr algn="just"/>
            <a:r>
              <a:rPr lang="vi-VN">
                <a:solidFill>
                  <a:schemeClr val="bg1"/>
                </a:solidFill>
                <a:latin typeface="Be Vietnam Pro" pitchFamily="2" charset="77"/>
              </a:rPr>
              <a:t>Các thiết bị di động ngày càng phổ biến, hiện đang là nền tảng chiếm tỉ lệ lớn nhất trên thế giới. Hiện nay, người ta hoàn toàn có thể làm việc, đọc báo, xem phim, giải trí,… ở mọi nơi, mọi lúc ngay trên chính chiếc smartphone của mình, rất tiện lợi và nhanh chóng. Chính vì lý do đó mà số lượng người sử dụng nền tảng này đang tăng lên một cách nhanh chóng.</a:t>
            </a:r>
            <a:endParaRPr lang="en-VN">
              <a:solidFill>
                <a:schemeClr val="bg1"/>
              </a:solidFill>
              <a:latin typeface="Be Vietnam Pro" pitchFamily="2" charset="77"/>
            </a:endParaRPr>
          </a:p>
        </p:txBody>
      </p:sp>
      <p:sp>
        <p:nvSpPr>
          <p:cNvPr id="14" name="TextBox 13">
            <a:extLst>
              <a:ext uri="{FF2B5EF4-FFF2-40B4-BE49-F238E27FC236}">
                <a16:creationId xmlns:a16="http://schemas.microsoft.com/office/drawing/2014/main" id="{E30E50C1-3118-9A9D-9B20-147BCB8B2198}"/>
              </a:ext>
            </a:extLst>
          </p:cNvPr>
          <p:cNvSpPr txBox="1"/>
          <p:nvPr/>
        </p:nvSpPr>
        <p:spPr>
          <a:xfrm>
            <a:off x="1356139" y="7074575"/>
            <a:ext cx="5194300" cy="1200329"/>
          </a:xfrm>
          <a:prstGeom prst="rect">
            <a:avLst/>
          </a:prstGeom>
          <a:noFill/>
        </p:spPr>
        <p:txBody>
          <a:bodyPr wrap="square">
            <a:spAutoFit/>
          </a:bodyPr>
          <a:lstStyle/>
          <a:p>
            <a:pPr algn="just"/>
            <a:r>
              <a:rPr lang="vi-VN">
                <a:solidFill>
                  <a:schemeClr val="bg1"/>
                </a:solidFill>
                <a:latin typeface="Be Vietnam Pro" pitchFamily="2" charset="77"/>
              </a:rPr>
              <a:t>Với sự phát triển chóng mặt của công nghệ hiện nay, rất có thể điện thoại di động sẽ  thay thế hoàn toàn các thiết bị khác trong một tương lai không xa.</a:t>
            </a:r>
            <a:endParaRPr lang="en-VN">
              <a:solidFill>
                <a:schemeClr val="bg1"/>
              </a:solidFill>
              <a:latin typeface="Be Vietnam Pro" pitchFamily="2" charset="77"/>
            </a:endParaRPr>
          </a:p>
        </p:txBody>
      </p:sp>
      <p:sp>
        <p:nvSpPr>
          <p:cNvPr id="15" name="TextBox 14">
            <a:extLst>
              <a:ext uri="{FF2B5EF4-FFF2-40B4-BE49-F238E27FC236}">
                <a16:creationId xmlns:a16="http://schemas.microsoft.com/office/drawing/2014/main" id="{8A4C6A1E-D552-36DB-B59E-32E0ACAC5D52}"/>
              </a:ext>
            </a:extLst>
          </p:cNvPr>
          <p:cNvSpPr txBox="1"/>
          <p:nvPr/>
        </p:nvSpPr>
        <p:spPr>
          <a:xfrm>
            <a:off x="9601200" y="8924910"/>
            <a:ext cx="8001000" cy="923330"/>
          </a:xfrm>
          <a:prstGeom prst="rect">
            <a:avLst/>
          </a:prstGeom>
          <a:noFill/>
        </p:spPr>
        <p:txBody>
          <a:bodyPr wrap="square">
            <a:spAutoFit/>
          </a:bodyPr>
          <a:lstStyle/>
          <a:p>
            <a:pPr algn="r"/>
            <a:r>
              <a:rPr lang="en-VN">
                <a:solidFill>
                  <a:schemeClr val="bg1"/>
                </a:solidFill>
                <a:latin typeface="Be Vietnam Pro" pitchFamily="2" charset="77"/>
              </a:rPr>
              <a:t>Nguồn tham khảo</a:t>
            </a:r>
            <a:br>
              <a:rPr lang="en-VN">
                <a:solidFill>
                  <a:schemeClr val="bg1"/>
                </a:solidFill>
                <a:latin typeface="Be Vietnam Pro" pitchFamily="2" charset="77"/>
              </a:rPr>
            </a:br>
            <a:r>
              <a:rPr lang="en-US">
                <a:latin typeface="Be Vietnam Pro" pitchFamily="2" charset="77"/>
                <a:hlinkClick r:id="rId3"/>
              </a:rPr>
              <a:t>Desktop vs Mobile vs Tablet vs Console Market Share Worldwide | Statcounter Global Stats</a:t>
            </a:r>
            <a:endParaRPr lang="en-VN">
              <a:solidFill>
                <a:schemeClr val="bg1"/>
              </a:solidFill>
              <a:latin typeface="Be Vietnam Pro"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85D"/>
        </a:solidFill>
        <a:effectLst/>
      </p:bgPr>
    </p:bg>
    <p:spTree>
      <p:nvGrpSpPr>
        <p:cNvPr id="1" name=""/>
        <p:cNvGrpSpPr/>
        <p:nvPr/>
      </p:nvGrpSpPr>
      <p:grpSpPr>
        <a:xfrm>
          <a:off x="0" y="0"/>
          <a:ext cx="0" cy="0"/>
          <a:chOff x="0" y="0"/>
          <a:chExt cx="0" cy="0"/>
        </a:xfrm>
      </p:grpSpPr>
      <p:sp>
        <p:nvSpPr>
          <p:cNvPr id="2" name="AutoShape 2"/>
          <p:cNvSpPr/>
          <p:nvPr/>
        </p:nvSpPr>
        <p:spPr>
          <a:xfrm>
            <a:off x="13575113" y="14909"/>
            <a:ext cx="4712887" cy="5143500"/>
          </a:xfrm>
          <a:prstGeom prst="rect">
            <a:avLst/>
          </a:prstGeom>
          <a:solidFill>
            <a:srgbClr val="FFC924"/>
          </a:solidFill>
        </p:spPr>
      </p:sp>
      <p:sp>
        <p:nvSpPr>
          <p:cNvPr id="4" name="AutoShape 4"/>
          <p:cNvSpPr/>
          <p:nvPr/>
        </p:nvSpPr>
        <p:spPr>
          <a:xfrm>
            <a:off x="4492486" y="5120306"/>
            <a:ext cx="4368083" cy="5280993"/>
          </a:xfrm>
          <a:prstGeom prst="rect">
            <a:avLst/>
          </a:prstGeom>
          <a:solidFill>
            <a:srgbClr val="DF682D"/>
          </a:solidFill>
        </p:spPr>
      </p:sp>
      <p:sp>
        <p:nvSpPr>
          <p:cNvPr id="19" name="TextBox 18">
            <a:extLst>
              <a:ext uri="{FF2B5EF4-FFF2-40B4-BE49-F238E27FC236}">
                <a16:creationId xmlns:a16="http://schemas.microsoft.com/office/drawing/2014/main" id="{CCF462CE-9B32-64C5-D9EC-C9EB198385A1}"/>
              </a:ext>
            </a:extLst>
          </p:cNvPr>
          <p:cNvSpPr txBox="1"/>
          <p:nvPr/>
        </p:nvSpPr>
        <p:spPr>
          <a:xfrm>
            <a:off x="400050" y="6869311"/>
            <a:ext cx="6972300" cy="2769989"/>
          </a:xfrm>
          <a:prstGeom prst="rect">
            <a:avLst/>
          </a:prstGeom>
        </p:spPr>
        <p:txBody>
          <a:bodyPr wrap="square" lIns="0" tIns="0" rIns="0" bIns="0" rtlCol="0" anchor="t">
            <a:spAutoFit/>
          </a:bodyPr>
          <a:lstStyle/>
          <a:p>
            <a:pPr>
              <a:spcBef>
                <a:spcPts val="1957"/>
              </a:spcBef>
            </a:pPr>
            <a:r>
              <a:rPr lang="en-US" sz="6000" b="1">
                <a:solidFill>
                  <a:schemeClr val="bg1"/>
                </a:solidFill>
                <a:latin typeface="Be Vietnam Pro" pitchFamily="2" charset="77"/>
              </a:rPr>
              <a:t>IV. Mobile operating system market share</a:t>
            </a:r>
          </a:p>
        </p:txBody>
      </p:sp>
      <p:graphicFrame>
        <p:nvGraphicFramePr>
          <p:cNvPr id="21" name="Chart 20">
            <a:extLst>
              <a:ext uri="{FF2B5EF4-FFF2-40B4-BE49-F238E27FC236}">
                <a16:creationId xmlns:a16="http://schemas.microsoft.com/office/drawing/2014/main" id="{55A1108D-1A66-75A5-45BF-BBF770DB5AEE}"/>
              </a:ext>
            </a:extLst>
          </p:cNvPr>
          <p:cNvGraphicFramePr/>
          <p:nvPr>
            <p:extLst>
              <p:ext uri="{D42A27DB-BD31-4B8C-83A1-F6EECF244321}">
                <p14:modId xmlns:p14="http://schemas.microsoft.com/office/powerpoint/2010/main" val="59365004"/>
              </p:ext>
            </p:extLst>
          </p:nvPr>
        </p:nvGraphicFramePr>
        <p:xfrm>
          <a:off x="4495799" y="14909"/>
          <a:ext cx="9079313" cy="5143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id="{83C912F7-A819-4AAD-B4B3-8A988C20CF07}"/>
              </a:ext>
            </a:extLst>
          </p:cNvPr>
          <p:cNvGraphicFramePr/>
          <p:nvPr>
            <p:extLst>
              <p:ext uri="{D42A27DB-BD31-4B8C-83A1-F6EECF244321}">
                <p14:modId xmlns:p14="http://schemas.microsoft.com/office/powerpoint/2010/main" val="857427911"/>
              </p:ext>
            </p:extLst>
          </p:nvPr>
        </p:nvGraphicFramePr>
        <p:xfrm>
          <a:off x="8862225" y="5138529"/>
          <a:ext cx="9429087" cy="5280993"/>
        </p:xfrm>
        <a:graphic>
          <a:graphicData uri="http://schemas.openxmlformats.org/drawingml/2006/chart">
            <c:chart xmlns:c="http://schemas.openxmlformats.org/drawingml/2006/chart" xmlns:r="http://schemas.openxmlformats.org/officeDocument/2006/relationships" r:id="rId3"/>
          </a:graphicData>
        </a:graphic>
      </p:graphicFrame>
      <p:sp>
        <p:nvSpPr>
          <p:cNvPr id="23" name="AutoShape 11">
            <a:extLst>
              <a:ext uri="{FF2B5EF4-FFF2-40B4-BE49-F238E27FC236}">
                <a16:creationId xmlns:a16="http://schemas.microsoft.com/office/drawing/2014/main" id="{8A5AA025-D802-3BA3-FF1F-451081E09D56}"/>
              </a:ext>
            </a:extLst>
          </p:cNvPr>
          <p:cNvSpPr/>
          <p:nvPr/>
        </p:nvSpPr>
        <p:spPr>
          <a:xfrm>
            <a:off x="356076" y="390961"/>
            <a:ext cx="221584" cy="221020"/>
          </a:xfrm>
          <a:prstGeom prst="rect">
            <a:avLst/>
          </a:prstGeom>
          <a:solidFill>
            <a:srgbClr val="FFFF00"/>
          </a:solidFill>
        </p:spPr>
      </p:sp>
      <p:sp>
        <p:nvSpPr>
          <p:cNvPr id="24" name="AutoShape 19">
            <a:extLst>
              <a:ext uri="{FF2B5EF4-FFF2-40B4-BE49-F238E27FC236}">
                <a16:creationId xmlns:a16="http://schemas.microsoft.com/office/drawing/2014/main" id="{C25CD2B1-4F8A-78B0-54C3-BAD817A1F253}"/>
              </a:ext>
            </a:extLst>
          </p:cNvPr>
          <p:cNvSpPr/>
          <p:nvPr/>
        </p:nvSpPr>
        <p:spPr>
          <a:xfrm>
            <a:off x="356076" y="2535923"/>
            <a:ext cx="221584" cy="221020"/>
          </a:xfrm>
          <a:prstGeom prst="rect">
            <a:avLst/>
          </a:prstGeom>
          <a:solidFill>
            <a:srgbClr val="92D050"/>
          </a:solidFill>
        </p:spPr>
      </p:sp>
      <p:sp>
        <p:nvSpPr>
          <p:cNvPr id="25" name="TextBox 24">
            <a:extLst>
              <a:ext uri="{FF2B5EF4-FFF2-40B4-BE49-F238E27FC236}">
                <a16:creationId xmlns:a16="http://schemas.microsoft.com/office/drawing/2014/main" id="{F287DDC0-02B2-7974-4F59-D832A47B15B4}"/>
              </a:ext>
            </a:extLst>
          </p:cNvPr>
          <p:cNvSpPr txBox="1"/>
          <p:nvPr/>
        </p:nvSpPr>
        <p:spPr>
          <a:xfrm>
            <a:off x="272860" y="694372"/>
            <a:ext cx="3886200" cy="1477328"/>
          </a:xfrm>
          <a:prstGeom prst="rect">
            <a:avLst/>
          </a:prstGeom>
          <a:noFill/>
        </p:spPr>
        <p:txBody>
          <a:bodyPr wrap="square">
            <a:spAutoFit/>
          </a:bodyPr>
          <a:lstStyle/>
          <a:p>
            <a:pPr algn="just"/>
            <a:r>
              <a:rPr lang="vi-VN">
                <a:solidFill>
                  <a:schemeClr val="bg1"/>
                </a:solidFill>
                <a:latin typeface="Be Vietnam Pro" pitchFamily="2" charset="77"/>
              </a:rPr>
              <a:t>Hệ điều hành Android của Google được sử dụng rộng rãi nhất trên thế giới, phần lớn các thiết bị di động hiện nay sử dụng hệ điều hành này để hoạt động.</a:t>
            </a:r>
            <a:endParaRPr lang="en-VN">
              <a:solidFill>
                <a:schemeClr val="bg1"/>
              </a:solidFill>
              <a:latin typeface="Be Vietnam Pro" pitchFamily="2" charset="77"/>
            </a:endParaRPr>
          </a:p>
        </p:txBody>
      </p:sp>
      <p:sp>
        <p:nvSpPr>
          <p:cNvPr id="26" name="TextBox 25">
            <a:extLst>
              <a:ext uri="{FF2B5EF4-FFF2-40B4-BE49-F238E27FC236}">
                <a16:creationId xmlns:a16="http://schemas.microsoft.com/office/drawing/2014/main" id="{6C74E0DA-3916-82F1-4C29-BBEF0199CBAD}"/>
              </a:ext>
            </a:extLst>
          </p:cNvPr>
          <p:cNvSpPr txBox="1"/>
          <p:nvPr/>
        </p:nvSpPr>
        <p:spPr>
          <a:xfrm>
            <a:off x="272860" y="2821781"/>
            <a:ext cx="3994340" cy="3693319"/>
          </a:xfrm>
          <a:prstGeom prst="rect">
            <a:avLst/>
          </a:prstGeom>
          <a:noFill/>
        </p:spPr>
        <p:txBody>
          <a:bodyPr wrap="square">
            <a:spAutoFit/>
          </a:bodyPr>
          <a:lstStyle/>
          <a:p>
            <a:pPr algn="just"/>
            <a:r>
              <a:rPr lang="vi-VN">
                <a:solidFill>
                  <a:schemeClr val="bg1"/>
                </a:solidFill>
                <a:latin typeface="Be Vietnam Pro" pitchFamily="2" charset="77"/>
              </a:rPr>
              <a:t>Android chiếm 77.32% thị phần hệ điều hành di động toàn cầu 2018, con số này giảm xuống 71.54% vào năm 2022. Trong khi đó, số lượng sử dụng hệ điều hành IOS tăng từ 20.66% lên 27.81%. Sự thay đổi thị phần này cho thấy sự thống trị của Android đang bị đe dọa, tuy nhiên sự phát triển mạnh mẽ về mặt công nghệ trên các thiết bị Android những năm gần đây dự đoán sự tăng trưởng trở lại của hệ điều hành này.</a:t>
            </a:r>
            <a:endParaRPr lang="en-VN">
              <a:solidFill>
                <a:schemeClr val="bg1"/>
              </a:solidFill>
              <a:latin typeface="Be Vietnam Pro" pitchFamily="2" charset="77"/>
            </a:endParaRPr>
          </a:p>
        </p:txBody>
      </p:sp>
      <p:sp>
        <p:nvSpPr>
          <p:cNvPr id="27" name="TextBox 26">
            <a:extLst>
              <a:ext uri="{FF2B5EF4-FFF2-40B4-BE49-F238E27FC236}">
                <a16:creationId xmlns:a16="http://schemas.microsoft.com/office/drawing/2014/main" id="{0A4ADC1C-C80E-1FC5-1141-3A1E88919CA4}"/>
              </a:ext>
            </a:extLst>
          </p:cNvPr>
          <p:cNvSpPr txBox="1"/>
          <p:nvPr/>
        </p:nvSpPr>
        <p:spPr>
          <a:xfrm>
            <a:off x="14003129" y="763526"/>
            <a:ext cx="4012011" cy="1200329"/>
          </a:xfrm>
          <a:prstGeom prst="rect">
            <a:avLst/>
          </a:prstGeom>
          <a:noFill/>
        </p:spPr>
        <p:txBody>
          <a:bodyPr wrap="square">
            <a:spAutoFit/>
          </a:bodyPr>
          <a:lstStyle/>
          <a:p>
            <a:pPr algn="r"/>
            <a:r>
              <a:rPr lang="en-VN">
                <a:solidFill>
                  <a:schemeClr val="bg1"/>
                </a:solidFill>
                <a:latin typeface="Be Vietnam Pro" pitchFamily="2" charset="77"/>
              </a:rPr>
              <a:t>Nguồn tham khảo</a:t>
            </a:r>
            <a:endParaRPr lang="en-US">
              <a:solidFill>
                <a:schemeClr val="bg1"/>
              </a:solidFill>
              <a:latin typeface="Be Vietnam Pro" pitchFamily="2" charset="77"/>
            </a:endParaRPr>
          </a:p>
          <a:p>
            <a:pPr algn="r"/>
            <a:r>
              <a:rPr lang="en-US">
                <a:latin typeface="Be Vietnam Pro" pitchFamily="2" charset="77"/>
                <a:hlinkClick r:id="rId4"/>
              </a:rPr>
              <a:t>Mobile Operating System Market Share Worldwide | Statcounter Global Stats</a:t>
            </a:r>
            <a:endParaRPr lang="en-VN">
              <a:solidFill>
                <a:schemeClr val="bg1"/>
              </a:solidFill>
              <a:latin typeface="Be Vietnam Pro" pitchFamily="2"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572000" y="0"/>
            <a:ext cx="4572000" cy="5143500"/>
          </a:xfrm>
          <a:prstGeom prst="rect">
            <a:avLst/>
          </a:prstGeom>
          <a:solidFill>
            <a:srgbClr val="DF682D"/>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Lst>
          </a:blip>
          <a:srcRect l="15336" r="15336"/>
          <a:stretch/>
        </p:blipFill>
        <p:spPr>
          <a:xfrm>
            <a:off x="4392855" y="5143500"/>
            <a:ext cx="4751145" cy="5143500"/>
          </a:xfrm>
          <a:prstGeom prst="rect">
            <a:avLst/>
          </a:prstGeom>
        </p:spPr>
      </p:pic>
      <p:sp>
        <p:nvSpPr>
          <p:cNvPr id="4" name="AutoShape 4"/>
          <p:cNvSpPr/>
          <p:nvPr/>
        </p:nvSpPr>
        <p:spPr>
          <a:xfrm>
            <a:off x="0" y="5143500"/>
            <a:ext cx="4572000" cy="5143500"/>
          </a:xfrm>
          <a:prstGeom prst="rect">
            <a:avLst/>
          </a:prstGeom>
          <a:solidFill>
            <a:srgbClr val="62A25D"/>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Lst>
          </a:blip>
          <a:srcRect l="13583" r="13583"/>
          <a:stretch/>
        </p:blipFill>
        <p:spPr>
          <a:xfrm>
            <a:off x="0" y="0"/>
            <a:ext cx="4572000" cy="5143500"/>
          </a:xfrm>
          <a:prstGeom prst="rect">
            <a:avLst/>
          </a:prstGeom>
        </p:spPr>
      </p:pic>
      <p:grpSp>
        <p:nvGrpSpPr>
          <p:cNvPr id="6" name="Group 6"/>
          <p:cNvGrpSpPr/>
          <p:nvPr/>
        </p:nvGrpSpPr>
        <p:grpSpPr>
          <a:xfrm>
            <a:off x="799766" y="6286500"/>
            <a:ext cx="2793324" cy="3222518"/>
            <a:chOff x="0" y="405660"/>
            <a:chExt cx="3724432" cy="4296691"/>
          </a:xfrm>
        </p:grpSpPr>
        <p:sp>
          <p:nvSpPr>
            <p:cNvPr id="7" name="TextBox 7"/>
            <p:cNvSpPr txBox="1"/>
            <p:nvPr/>
          </p:nvSpPr>
          <p:spPr>
            <a:xfrm>
              <a:off x="0" y="405660"/>
              <a:ext cx="3724432" cy="1196909"/>
            </a:xfrm>
            <a:prstGeom prst="rect">
              <a:avLst/>
            </a:prstGeom>
          </p:spPr>
          <p:txBody>
            <a:bodyPr lIns="0" tIns="0" rIns="0" bIns="0" rtlCol="0" anchor="t">
              <a:spAutoFit/>
            </a:bodyPr>
            <a:lstStyle/>
            <a:p>
              <a:pPr lvl="0">
                <a:lnSpc>
                  <a:spcPts val="3504"/>
                </a:lnSpc>
                <a:spcBef>
                  <a:spcPct val="0"/>
                </a:spcBef>
              </a:pPr>
              <a:r>
                <a:rPr lang="en-US" sz="3000" spc="-78">
                  <a:solidFill>
                    <a:srgbClr val="FFFFFF"/>
                  </a:solidFill>
                  <a:latin typeface="Be Vietnam Pro" pitchFamily="2" charset="77"/>
                </a:rPr>
                <a:t>Travel Apps Powered by VR</a:t>
              </a:r>
            </a:p>
          </p:txBody>
        </p:sp>
        <p:sp>
          <p:nvSpPr>
            <p:cNvPr id="8" name="TextBox 8"/>
            <p:cNvSpPr txBox="1"/>
            <p:nvPr/>
          </p:nvSpPr>
          <p:spPr>
            <a:xfrm>
              <a:off x="0" y="1648695"/>
              <a:ext cx="3724432" cy="3053656"/>
            </a:xfrm>
            <a:prstGeom prst="rect">
              <a:avLst/>
            </a:prstGeom>
          </p:spPr>
          <p:txBody>
            <a:bodyPr lIns="0" tIns="0" rIns="0" bIns="0" rtlCol="0" anchor="t">
              <a:spAutoFit/>
            </a:bodyPr>
            <a:lstStyle/>
            <a:p>
              <a:pPr>
                <a:lnSpc>
                  <a:spcPts val="1785"/>
                </a:lnSpc>
                <a:spcBef>
                  <a:spcPts val="1338"/>
                </a:spcBef>
              </a:pPr>
              <a:r>
                <a:rPr lang="vi-VN" sz="1231">
                  <a:solidFill>
                    <a:srgbClr val="FFFFFF"/>
                  </a:solidFill>
                  <a:latin typeface="Be Vietnam Pro" pitchFamily="2" charset="77"/>
                </a:rPr>
                <a:t>Ngày nay, một số lượng lớn khách du lịch đặt các chuyến đi trong nước và quốc tế của họ thông qua các ứng dụng. Điều gì sẽ xảy ra nếu họ có một chuyến tham quan ảo ngắn đến địa điểm họ muốn ghé thăm? Nó có thể cung cấp cho người dùng một cái nhìn trải nghiệm về nơi mà họ muốn đến thăm, khách sạn họ muốn ở hay nhà hàng họ muốn ăn…</a:t>
              </a:r>
              <a:endParaRPr lang="en-US" sz="1231">
                <a:solidFill>
                  <a:srgbClr val="FFFFFF"/>
                </a:solidFill>
                <a:latin typeface="Be Vietnam Pro" pitchFamily="2" charset="77"/>
              </a:endParaRPr>
            </a:p>
          </p:txBody>
        </p:sp>
      </p:grpSp>
      <p:grpSp>
        <p:nvGrpSpPr>
          <p:cNvPr id="9" name="Group 9"/>
          <p:cNvGrpSpPr/>
          <p:nvPr/>
        </p:nvGrpSpPr>
        <p:grpSpPr>
          <a:xfrm>
            <a:off x="5461338" y="932615"/>
            <a:ext cx="2793324" cy="3278271"/>
            <a:chOff x="0" y="-284231"/>
            <a:chExt cx="3724432" cy="4371028"/>
          </a:xfrm>
        </p:grpSpPr>
        <p:sp>
          <p:nvSpPr>
            <p:cNvPr id="10" name="TextBox 10"/>
            <p:cNvSpPr txBox="1"/>
            <p:nvPr/>
          </p:nvSpPr>
          <p:spPr>
            <a:xfrm>
              <a:off x="0" y="-284231"/>
              <a:ext cx="3724432" cy="1795363"/>
            </a:xfrm>
            <a:prstGeom prst="rect">
              <a:avLst/>
            </a:prstGeom>
          </p:spPr>
          <p:txBody>
            <a:bodyPr lIns="0" tIns="0" rIns="0" bIns="0" rtlCol="0" anchor="t">
              <a:spAutoFit/>
            </a:bodyPr>
            <a:lstStyle/>
            <a:p>
              <a:pPr lvl="0">
                <a:lnSpc>
                  <a:spcPts val="3504"/>
                </a:lnSpc>
                <a:spcBef>
                  <a:spcPct val="0"/>
                </a:spcBef>
              </a:pPr>
              <a:r>
                <a:rPr lang="en-US" sz="3157" spc="-78">
                  <a:solidFill>
                    <a:srgbClr val="FFFFFF"/>
                  </a:solidFill>
                  <a:latin typeface="Be Vietnam Pro" pitchFamily="2" charset="77"/>
                </a:rPr>
                <a:t>Location-Based Dating Apps</a:t>
              </a:r>
            </a:p>
          </p:txBody>
        </p:sp>
        <p:sp>
          <p:nvSpPr>
            <p:cNvPr id="11" name="TextBox 11"/>
            <p:cNvSpPr txBox="1"/>
            <p:nvPr/>
          </p:nvSpPr>
          <p:spPr>
            <a:xfrm>
              <a:off x="0" y="1648693"/>
              <a:ext cx="3724432" cy="2438104"/>
            </a:xfrm>
            <a:prstGeom prst="rect">
              <a:avLst/>
            </a:prstGeom>
          </p:spPr>
          <p:txBody>
            <a:bodyPr lIns="0" tIns="0" rIns="0" bIns="0" rtlCol="0" anchor="t">
              <a:spAutoFit/>
            </a:bodyPr>
            <a:lstStyle/>
            <a:p>
              <a:pPr lvl="0">
                <a:lnSpc>
                  <a:spcPts val="1785"/>
                </a:lnSpc>
                <a:spcBef>
                  <a:spcPts val="1338"/>
                </a:spcBef>
              </a:pPr>
              <a:r>
                <a:rPr lang="vi-VN" sz="1231">
                  <a:solidFill>
                    <a:srgbClr val="FFFFFF"/>
                  </a:solidFill>
                  <a:latin typeface="Be Vietnam Pro" pitchFamily="2" charset="77"/>
                </a:rPr>
                <a:t>Khi các ứng dụng hẹn hò lần lượt xuất hiện, không ai chú ý đến vị trí hoặc tính năng GPS của chúng. Ngày nay, mọi người đang tìm kiếm một ứng dụng hẹn hò dựa trên địa điểm. Họ sẽ dễ dàng hơn nhiều khi đưa ra quyết định tìm người bạn đời tương lai của mình.</a:t>
              </a:r>
              <a:endParaRPr lang="en-US" sz="1231" u="none">
                <a:solidFill>
                  <a:srgbClr val="FFFFFF"/>
                </a:solidFill>
                <a:latin typeface="Be Vietnam Pro" pitchFamily="2" charset="77"/>
              </a:endParaRPr>
            </a:p>
          </p:txBody>
        </p:sp>
      </p:grpSp>
      <p:pic>
        <p:nvPicPr>
          <p:cNvPr id="12" name="Picture 12"/>
          <p:cNvPicPr>
            <a:picLocks noChangeAspect="1"/>
          </p:cNvPicPr>
          <p:nvPr/>
        </p:nvPicPr>
        <p:blipFill>
          <a:blip r:embed="rId4">
            <a:extLst>
              <a:ext uri="{28A0092B-C50C-407E-A947-70E740481C1C}">
                <a14:useLocalDpi xmlns:a14="http://schemas.microsoft.com/office/drawing/2010/main" val="0"/>
              </a:ext>
            </a:extLst>
          </a:blip>
          <a:srcRect t="6685" b="6685"/>
          <a:stretch/>
        </p:blipFill>
        <p:spPr>
          <a:xfrm>
            <a:off x="13536855" y="5143500"/>
            <a:ext cx="4751145" cy="5143500"/>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Lst>
          </a:blip>
          <a:srcRect l="30925" r="30925"/>
          <a:stretch/>
        </p:blipFill>
        <p:spPr>
          <a:xfrm>
            <a:off x="9144000" y="12700"/>
            <a:ext cx="4572000" cy="5143500"/>
          </a:xfrm>
          <a:prstGeom prst="rect">
            <a:avLst/>
          </a:prstGeom>
        </p:spPr>
      </p:pic>
      <p:sp>
        <p:nvSpPr>
          <p:cNvPr id="14" name="AutoShape 14"/>
          <p:cNvSpPr/>
          <p:nvPr/>
        </p:nvSpPr>
        <p:spPr>
          <a:xfrm>
            <a:off x="13716000" y="0"/>
            <a:ext cx="4572000" cy="5143500"/>
          </a:xfrm>
          <a:prstGeom prst="rect">
            <a:avLst/>
          </a:prstGeom>
          <a:solidFill>
            <a:srgbClr val="FFC924"/>
          </a:solidFill>
        </p:spPr>
      </p:sp>
      <p:sp>
        <p:nvSpPr>
          <p:cNvPr id="15" name="AutoShape 15"/>
          <p:cNvSpPr/>
          <p:nvPr/>
        </p:nvSpPr>
        <p:spPr>
          <a:xfrm>
            <a:off x="9144000" y="5143500"/>
            <a:ext cx="4572000" cy="5143500"/>
          </a:xfrm>
          <a:prstGeom prst="rect">
            <a:avLst/>
          </a:prstGeom>
          <a:solidFill>
            <a:srgbClr val="29285D"/>
          </a:solidFill>
        </p:spPr>
      </p:sp>
      <p:sp>
        <p:nvSpPr>
          <p:cNvPr id="16" name="TextBox 16"/>
          <p:cNvSpPr txBox="1"/>
          <p:nvPr/>
        </p:nvSpPr>
        <p:spPr>
          <a:xfrm>
            <a:off x="14097000" y="419100"/>
            <a:ext cx="3695700" cy="2982355"/>
          </a:xfrm>
          <a:prstGeom prst="rect">
            <a:avLst/>
          </a:prstGeom>
        </p:spPr>
        <p:txBody>
          <a:bodyPr wrap="square" lIns="0" tIns="0" rIns="0" bIns="0" rtlCol="0" anchor="t">
            <a:spAutoFit/>
          </a:bodyPr>
          <a:lstStyle/>
          <a:p>
            <a:pPr lvl="0" algn="r">
              <a:lnSpc>
                <a:spcPts val="5941"/>
              </a:lnSpc>
              <a:spcBef>
                <a:spcPct val="0"/>
              </a:spcBef>
            </a:pPr>
            <a:r>
              <a:rPr lang="en-US" sz="4700" b="1" spc="-133">
                <a:solidFill>
                  <a:srgbClr val="191769"/>
                </a:solidFill>
                <a:latin typeface="Be Vietnam Pro" pitchFamily="2" charset="77"/>
              </a:rPr>
              <a:t>V. Some new products-ideas for 2020</a:t>
            </a:r>
          </a:p>
        </p:txBody>
      </p:sp>
      <p:grpSp>
        <p:nvGrpSpPr>
          <p:cNvPr id="17" name="Group 17"/>
          <p:cNvGrpSpPr/>
          <p:nvPr/>
        </p:nvGrpSpPr>
        <p:grpSpPr>
          <a:xfrm>
            <a:off x="10033338" y="5208933"/>
            <a:ext cx="2793324" cy="4172085"/>
            <a:chOff x="0" y="-2061525"/>
            <a:chExt cx="3724432" cy="5562780"/>
          </a:xfrm>
        </p:grpSpPr>
        <p:sp>
          <p:nvSpPr>
            <p:cNvPr id="18" name="TextBox 18"/>
            <p:cNvSpPr txBox="1"/>
            <p:nvPr/>
          </p:nvSpPr>
          <p:spPr>
            <a:xfrm>
              <a:off x="0" y="-2061525"/>
              <a:ext cx="3724432" cy="4189181"/>
            </a:xfrm>
            <a:prstGeom prst="rect">
              <a:avLst/>
            </a:prstGeom>
          </p:spPr>
          <p:txBody>
            <a:bodyPr lIns="0" tIns="0" rIns="0" bIns="0" rtlCol="0" anchor="t">
              <a:spAutoFit/>
            </a:bodyPr>
            <a:lstStyle/>
            <a:p>
              <a:pPr marL="0" lvl="0" indent="0" algn="l">
                <a:lnSpc>
                  <a:spcPts val="3504"/>
                </a:lnSpc>
                <a:spcBef>
                  <a:spcPct val="0"/>
                </a:spcBef>
              </a:pPr>
              <a:endParaRPr>
                <a:latin typeface="Be Vietnam Pro" pitchFamily="2" charset="77"/>
              </a:endParaRPr>
            </a:p>
            <a:p>
              <a:pPr marL="0" lvl="0" indent="0" algn="l">
                <a:lnSpc>
                  <a:spcPts val="3504"/>
                </a:lnSpc>
                <a:spcBef>
                  <a:spcPct val="0"/>
                </a:spcBef>
              </a:pPr>
              <a:endParaRPr>
                <a:latin typeface="Be Vietnam Pro" pitchFamily="2" charset="77"/>
              </a:endParaRPr>
            </a:p>
            <a:p>
              <a:pPr lvl="0">
                <a:lnSpc>
                  <a:spcPts val="3504"/>
                </a:lnSpc>
                <a:spcBef>
                  <a:spcPct val="0"/>
                </a:spcBef>
              </a:pPr>
              <a:r>
                <a:rPr lang="en-US" sz="3157" spc="-78">
                  <a:solidFill>
                    <a:srgbClr val="FFFFFF"/>
                  </a:solidFill>
                  <a:latin typeface="Be Vietnam Pro" pitchFamily="2" charset="77"/>
                </a:rPr>
                <a:t>Store Navigation Apps</a:t>
              </a:r>
            </a:p>
            <a:p>
              <a:pPr marL="0" lvl="0" indent="0" algn="l">
                <a:lnSpc>
                  <a:spcPts val="3504"/>
                </a:lnSpc>
                <a:spcBef>
                  <a:spcPct val="0"/>
                </a:spcBef>
              </a:pPr>
              <a:endParaRPr lang="en-US" sz="3157" spc="-78">
                <a:solidFill>
                  <a:srgbClr val="FFFFFF"/>
                </a:solidFill>
                <a:latin typeface="Be Vietnam Pro" pitchFamily="2" charset="77"/>
              </a:endParaRPr>
            </a:p>
            <a:p>
              <a:pPr marL="0" lvl="0" indent="0" algn="l">
                <a:lnSpc>
                  <a:spcPts val="3504"/>
                </a:lnSpc>
                <a:spcBef>
                  <a:spcPct val="0"/>
                </a:spcBef>
              </a:pPr>
              <a:endParaRPr lang="en-US" sz="3157" spc="-78">
                <a:solidFill>
                  <a:srgbClr val="FFFFFF"/>
                </a:solidFill>
                <a:latin typeface="Be Vietnam Pro" pitchFamily="2" charset="77"/>
              </a:endParaRPr>
            </a:p>
          </p:txBody>
        </p:sp>
        <p:sp>
          <p:nvSpPr>
            <p:cNvPr id="19" name="TextBox 19"/>
            <p:cNvSpPr txBox="1"/>
            <p:nvPr/>
          </p:nvSpPr>
          <p:spPr>
            <a:xfrm>
              <a:off x="0" y="1061697"/>
              <a:ext cx="3724432" cy="2439558"/>
            </a:xfrm>
            <a:prstGeom prst="rect">
              <a:avLst/>
            </a:prstGeom>
          </p:spPr>
          <p:txBody>
            <a:bodyPr lIns="0" tIns="0" rIns="0" bIns="0" rtlCol="0" anchor="t">
              <a:spAutoFit/>
            </a:bodyPr>
            <a:lstStyle/>
            <a:p>
              <a:pPr lvl="0">
                <a:lnSpc>
                  <a:spcPts val="1785"/>
                </a:lnSpc>
                <a:spcBef>
                  <a:spcPts val="1338"/>
                </a:spcBef>
              </a:pPr>
              <a:r>
                <a:rPr lang="vi-VN" sz="1231">
                  <a:solidFill>
                    <a:srgbClr val="FFFFFF"/>
                  </a:solidFill>
                  <a:latin typeface="Be Vietnam Pro" pitchFamily="2" charset="77"/>
                </a:rPr>
                <a:t>Nó hoạt động như bản đồ của một cửa hàng, hiển thị vị trí của từng khu vực và hàng hóa mà khách hàng đang tìm kiếm, và cả đường dẫn đến vị trí sản phẩm cần tìm. Nó giúp tiết kiệm thời gian tìm kiếm sản phẩm và thậm chí biết được thông tin chi tiết của sản phẩm ngay trên ứng dụng.</a:t>
              </a:r>
              <a:endParaRPr lang="en-US" sz="1231" u="none">
                <a:solidFill>
                  <a:srgbClr val="FFFFFF"/>
                </a:solidFill>
                <a:latin typeface="Be Vietnam Pro" pitchFamily="2" charset="77"/>
              </a:endParaRPr>
            </a:p>
          </p:txBody>
        </p:sp>
      </p:grpSp>
      <p:sp>
        <p:nvSpPr>
          <p:cNvPr id="21" name="TextBox 20">
            <a:extLst>
              <a:ext uri="{FF2B5EF4-FFF2-40B4-BE49-F238E27FC236}">
                <a16:creationId xmlns:a16="http://schemas.microsoft.com/office/drawing/2014/main" id="{9B421AEB-2506-A646-093E-482283263E17}"/>
              </a:ext>
            </a:extLst>
          </p:cNvPr>
          <p:cNvSpPr txBox="1"/>
          <p:nvPr/>
        </p:nvSpPr>
        <p:spPr>
          <a:xfrm>
            <a:off x="13874077" y="3610721"/>
            <a:ext cx="4076700" cy="1200329"/>
          </a:xfrm>
          <a:prstGeom prst="rect">
            <a:avLst/>
          </a:prstGeom>
          <a:noFill/>
        </p:spPr>
        <p:txBody>
          <a:bodyPr wrap="square">
            <a:spAutoFit/>
          </a:bodyPr>
          <a:lstStyle/>
          <a:p>
            <a:pPr algn="r"/>
            <a:r>
              <a:rPr lang="en-VN">
                <a:latin typeface="Be Vietnam Pro" pitchFamily="2" charset="77"/>
              </a:rPr>
              <a:t>Nguồn tham khảo</a:t>
            </a:r>
            <a:br>
              <a:rPr lang="en-VN">
                <a:latin typeface="Be Vietnam Pro" pitchFamily="2" charset="77"/>
              </a:rPr>
            </a:br>
            <a:r>
              <a:rPr lang="en-US">
                <a:latin typeface="Be Vietnam Pro" pitchFamily="2" charset="77"/>
                <a:hlinkClick r:id="rId6"/>
              </a:rPr>
              <a:t>Top 10 Creative New Mobile Application Ideas for 2020 for iOS &amp; Android (walkweltech.com)</a:t>
            </a:r>
            <a:endParaRPr lang="en-VN">
              <a:latin typeface="Be Vietnam Pro" pitchFamily="2" charset="7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
            <a:extLst>
              <a:ext uri="{FF2B5EF4-FFF2-40B4-BE49-F238E27FC236}">
                <a16:creationId xmlns:a16="http://schemas.microsoft.com/office/drawing/2014/main" id="{2215837A-7AD6-AACB-975F-1DAD36D49371}"/>
              </a:ext>
            </a:extLst>
          </p:cNvPr>
          <p:cNvSpPr/>
          <p:nvPr/>
        </p:nvSpPr>
        <p:spPr>
          <a:xfrm>
            <a:off x="0" y="8191500"/>
            <a:ext cx="7197048" cy="2095499"/>
          </a:xfrm>
          <a:prstGeom prst="rect">
            <a:avLst/>
          </a:prstGeom>
          <a:solidFill>
            <a:srgbClr val="DF682D"/>
          </a:solidFill>
        </p:spPr>
      </p:sp>
      <p:sp>
        <p:nvSpPr>
          <p:cNvPr id="24" name="TextBox 23">
            <a:extLst>
              <a:ext uri="{FF2B5EF4-FFF2-40B4-BE49-F238E27FC236}">
                <a16:creationId xmlns:a16="http://schemas.microsoft.com/office/drawing/2014/main" id="{2723C79D-FFB2-D50D-0CBF-FEC62DA37588}"/>
              </a:ext>
            </a:extLst>
          </p:cNvPr>
          <p:cNvSpPr txBox="1"/>
          <p:nvPr/>
        </p:nvSpPr>
        <p:spPr>
          <a:xfrm>
            <a:off x="1028700" y="553641"/>
            <a:ext cx="15354300" cy="923330"/>
          </a:xfrm>
          <a:prstGeom prst="rect">
            <a:avLst/>
          </a:prstGeom>
        </p:spPr>
        <p:txBody>
          <a:bodyPr wrap="square" lIns="0" tIns="0" rIns="0" bIns="0" rtlCol="0" anchor="t">
            <a:spAutoFit/>
          </a:bodyPr>
          <a:lstStyle/>
          <a:p>
            <a:pPr>
              <a:spcBef>
                <a:spcPts val="1957"/>
              </a:spcBef>
            </a:pPr>
            <a:r>
              <a:rPr lang="en-US" sz="6000" b="1">
                <a:solidFill>
                  <a:srgbClr val="00B050"/>
                </a:solidFill>
                <a:latin typeface="Be Vietnam Pro" pitchFamily="2" charset="77"/>
              </a:rPr>
              <a:t>VI. Cell-Phone diffusion</a:t>
            </a:r>
          </a:p>
        </p:txBody>
      </p:sp>
      <p:pic>
        <p:nvPicPr>
          <p:cNvPr id="25" name="image4.png">
            <a:extLst>
              <a:ext uri="{FF2B5EF4-FFF2-40B4-BE49-F238E27FC236}">
                <a16:creationId xmlns:a16="http://schemas.microsoft.com/office/drawing/2014/main" id="{9BC91E15-57A8-9E02-CE60-82E4C4FD0EDD}"/>
              </a:ext>
            </a:extLst>
          </p:cNvPr>
          <p:cNvPicPr/>
          <p:nvPr/>
        </p:nvPicPr>
        <p:blipFill>
          <a:blip r:embed="rId2"/>
          <a:srcRect/>
          <a:stretch>
            <a:fillRect/>
          </a:stretch>
        </p:blipFill>
        <p:spPr>
          <a:xfrm>
            <a:off x="7197048" y="2095500"/>
            <a:ext cx="10685124" cy="6096000"/>
          </a:xfrm>
          <a:prstGeom prst="rect">
            <a:avLst/>
          </a:prstGeom>
          <a:ln/>
        </p:spPr>
      </p:pic>
      <p:sp>
        <p:nvSpPr>
          <p:cNvPr id="27" name="TextBox 26">
            <a:extLst>
              <a:ext uri="{FF2B5EF4-FFF2-40B4-BE49-F238E27FC236}">
                <a16:creationId xmlns:a16="http://schemas.microsoft.com/office/drawing/2014/main" id="{F775EB4F-A60D-6F32-0B93-58486CD2D8AE}"/>
              </a:ext>
            </a:extLst>
          </p:cNvPr>
          <p:cNvSpPr txBox="1"/>
          <p:nvPr/>
        </p:nvSpPr>
        <p:spPr>
          <a:xfrm>
            <a:off x="9601200" y="8390572"/>
            <a:ext cx="8280971" cy="1477328"/>
          </a:xfrm>
          <a:prstGeom prst="rect">
            <a:avLst/>
          </a:prstGeom>
          <a:noFill/>
        </p:spPr>
        <p:txBody>
          <a:bodyPr wrap="square">
            <a:spAutoFit/>
          </a:bodyPr>
          <a:lstStyle/>
          <a:p>
            <a:pPr algn="r"/>
            <a:r>
              <a:rPr lang="en-VN">
                <a:latin typeface="Be Vietnam Pro" pitchFamily="2" charset="77"/>
              </a:rPr>
              <a:t>Nguồn tham khảo</a:t>
            </a:r>
          </a:p>
          <a:p>
            <a:pPr algn="r"/>
            <a:r>
              <a:rPr lang="en-US">
                <a:latin typeface="Be Vietnam Pro" pitchFamily="2" charset="77"/>
                <a:hlinkClick r:id="rId3"/>
              </a:rPr>
              <a:t>BIG MAC: Our cells, Ourselves (typepad.com)</a:t>
            </a:r>
            <a:endParaRPr lang="en-US">
              <a:latin typeface="Be Vietnam Pro" pitchFamily="2" charset="77"/>
            </a:endParaRPr>
          </a:p>
          <a:p>
            <a:pPr algn="r"/>
            <a:r>
              <a:rPr lang="en-US">
                <a:latin typeface="Be Vietnam Pro" pitchFamily="2" charset="77"/>
                <a:hlinkClick r:id="rId4"/>
              </a:rPr>
              <a:t>Mobile phone users in the world from 2013 to 2019 Source: The... | Download Scientific Diagram (researchgate.net)</a:t>
            </a:r>
            <a:endParaRPr lang="en-US">
              <a:latin typeface="Be Vietnam Pro" pitchFamily="2" charset="77"/>
            </a:endParaRPr>
          </a:p>
          <a:p>
            <a:pPr algn="r"/>
            <a:r>
              <a:rPr lang="en-US">
                <a:latin typeface="Be Vietnam Pro" pitchFamily="2" charset="77"/>
                <a:hlinkClick r:id="rId5"/>
              </a:rPr>
              <a:t>Mobile Marketing Statistics - TrueList 2022</a:t>
            </a:r>
            <a:endParaRPr lang="en-VN">
              <a:latin typeface="Be Vietnam Pro" pitchFamily="2" charset="77"/>
            </a:endParaRPr>
          </a:p>
        </p:txBody>
      </p:sp>
      <p:sp>
        <p:nvSpPr>
          <p:cNvPr id="28" name="AutoShape 11">
            <a:extLst>
              <a:ext uri="{FF2B5EF4-FFF2-40B4-BE49-F238E27FC236}">
                <a16:creationId xmlns:a16="http://schemas.microsoft.com/office/drawing/2014/main" id="{2A6B1856-4FA1-7D40-93AC-2CEB57DFDF44}"/>
              </a:ext>
            </a:extLst>
          </p:cNvPr>
          <p:cNvSpPr/>
          <p:nvPr/>
        </p:nvSpPr>
        <p:spPr>
          <a:xfrm>
            <a:off x="1041400" y="3745046"/>
            <a:ext cx="221584" cy="221020"/>
          </a:xfrm>
          <a:prstGeom prst="rect">
            <a:avLst/>
          </a:prstGeom>
          <a:solidFill>
            <a:srgbClr val="FFC924"/>
          </a:solidFill>
        </p:spPr>
      </p:sp>
      <p:sp>
        <p:nvSpPr>
          <p:cNvPr id="29" name="AutoShape 19">
            <a:extLst>
              <a:ext uri="{FF2B5EF4-FFF2-40B4-BE49-F238E27FC236}">
                <a16:creationId xmlns:a16="http://schemas.microsoft.com/office/drawing/2014/main" id="{52372B5A-46B9-D2A0-90D3-3DED6409B3CF}"/>
              </a:ext>
            </a:extLst>
          </p:cNvPr>
          <p:cNvSpPr/>
          <p:nvPr/>
        </p:nvSpPr>
        <p:spPr>
          <a:xfrm>
            <a:off x="1041400" y="4994443"/>
            <a:ext cx="221584" cy="221020"/>
          </a:xfrm>
          <a:prstGeom prst="rect">
            <a:avLst/>
          </a:prstGeom>
          <a:solidFill>
            <a:srgbClr val="DF682D"/>
          </a:solidFill>
        </p:spPr>
      </p:sp>
      <p:sp>
        <p:nvSpPr>
          <p:cNvPr id="31" name="TextBox 30">
            <a:extLst>
              <a:ext uri="{FF2B5EF4-FFF2-40B4-BE49-F238E27FC236}">
                <a16:creationId xmlns:a16="http://schemas.microsoft.com/office/drawing/2014/main" id="{A2B9472C-D195-1E51-8BEE-F203B449D50E}"/>
              </a:ext>
            </a:extLst>
          </p:cNvPr>
          <p:cNvSpPr txBox="1"/>
          <p:nvPr/>
        </p:nvSpPr>
        <p:spPr>
          <a:xfrm>
            <a:off x="1358900" y="3686770"/>
            <a:ext cx="5194300" cy="923330"/>
          </a:xfrm>
          <a:prstGeom prst="rect">
            <a:avLst/>
          </a:prstGeom>
          <a:noFill/>
        </p:spPr>
        <p:txBody>
          <a:bodyPr wrap="square">
            <a:spAutoFit/>
          </a:bodyPr>
          <a:lstStyle/>
          <a:p>
            <a:pPr algn="just"/>
            <a:r>
              <a:rPr lang="vi-VN">
                <a:latin typeface="Be Vietnam Pro" pitchFamily="2" charset="77"/>
              </a:rPr>
              <a:t>Tháng 1/1982, 100 chiếc điện thoại di động cầm tay đầu tiên của Washington được đưa vào sử dụng.</a:t>
            </a:r>
            <a:endParaRPr lang="en-VN">
              <a:latin typeface="Be Vietnam Pro" pitchFamily="2" charset="77"/>
            </a:endParaRPr>
          </a:p>
        </p:txBody>
      </p:sp>
      <p:sp>
        <p:nvSpPr>
          <p:cNvPr id="32" name="TextBox 31">
            <a:extLst>
              <a:ext uri="{FF2B5EF4-FFF2-40B4-BE49-F238E27FC236}">
                <a16:creationId xmlns:a16="http://schemas.microsoft.com/office/drawing/2014/main" id="{893ED804-EC28-EB60-D2B9-062860D4A37B}"/>
              </a:ext>
            </a:extLst>
          </p:cNvPr>
          <p:cNvSpPr txBox="1"/>
          <p:nvPr/>
        </p:nvSpPr>
        <p:spPr>
          <a:xfrm>
            <a:off x="1358900" y="4913174"/>
            <a:ext cx="5194300" cy="1754326"/>
          </a:xfrm>
          <a:prstGeom prst="rect">
            <a:avLst/>
          </a:prstGeom>
          <a:noFill/>
        </p:spPr>
        <p:txBody>
          <a:bodyPr wrap="square">
            <a:spAutoFit/>
          </a:bodyPr>
          <a:lstStyle/>
          <a:p>
            <a:pPr algn="just"/>
            <a:r>
              <a:rPr lang="vi-VN">
                <a:latin typeface="Be Vietnam Pro" pitchFamily="2" charset="77"/>
              </a:rPr>
              <a:t>Năm 2005, điện thoại di động là công nghệ viễn thông đầu tiên trong lịch sử có gần 60% người dùng ở các nước đang phát triển. Việc sử dụng điện thoại di động ở Châu Phi đã tăng gần 50% hàng năm, nhanh hơn bất kỳ khu vực nào khác.</a:t>
            </a:r>
            <a:endParaRPr lang="en-VN">
              <a:latin typeface="Be Vietnam Pro" pitchFamily="2" charset="7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85D"/>
        </a:solidFill>
        <a:effectLst/>
      </p:bgPr>
    </p:bg>
    <p:spTree>
      <p:nvGrpSpPr>
        <p:cNvPr id="1" name=""/>
        <p:cNvGrpSpPr/>
        <p:nvPr/>
      </p:nvGrpSpPr>
      <p:grpSpPr>
        <a:xfrm>
          <a:off x="0" y="0"/>
          <a:ext cx="0" cy="0"/>
          <a:chOff x="0" y="0"/>
          <a:chExt cx="0" cy="0"/>
        </a:xfrm>
      </p:grpSpPr>
      <p:sp>
        <p:nvSpPr>
          <p:cNvPr id="2" name="AutoShape 2"/>
          <p:cNvSpPr/>
          <p:nvPr/>
        </p:nvSpPr>
        <p:spPr>
          <a:xfrm>
            <a:off x="-381000" y="-2552700"/>
            <a:ext cx="16878300" cy="8801100"/>
          </a:xfrm>
          <a:prstGeom prst="rect">
            <a:avLst/>
          </a:prstGeom>
          <a:solidFill>
            <a:srgbClr val="62A25D"/>
          </a:solidFill>
        </p:spPr>
      </p:sp>
      <p:sp>
        <p:nvSpPr>
          <p:cNvPr id="4" name="TextBox 4"/>
          <p:cNvSpPr txBox="1"/>
          <p:nvPr/>
        </p:nvSpPr>
        <p:spPr>
          <a:xfrm>
            <a:off x="1066800" y="1485900"/>
            <a:ext cx="14668500" cy="4154984"/>
          </a:xfrm>
          <a:prstGeom prst="rect">
            <a:avLst/>
          </a:prstGeom>
        </p:spPr>
        <p:txBody>
          <a:bodyPr wrap="square" lIns="0" tIns="0" rIns="0" bIns="0" rtlCol="0" anchor="t">
            <a:spAutoFit/>
          </a:bodyPr>
          <a:lstStyle/>
          <a:p>
            <a:pPr marL="0" lvl="0" indent="0" algn="l">
              <a:spcBef>
                <a:spcPct val="0"/>
              </a:spcBef>
            </a:pPr>
            <a:r>
              <a:rPr lang="en-US" sz="9000" b="1" u="none" spc="-242">
                <a:solidFill>
                  <a:srgbClr val="FFFFFF"/>
                </a:solidFill>
                <a:latin typeface="Be Vietnam Pro" pitchFamily="2" charset="77"/>
              </a:rPr>
              <a:t>Hướng dẫn cài đặt Android Studio và khởi chạy chương trình đầu tiên</a:t>
            </a:r>
          </a:p>
        </p:txBody>
      </p:sp>
      <p:pic>
        <p:nvPicPr>
          <p:cNvPr id="5122" name="Picture 2" descr="Android - PNG image with transparent background | Free Png Images">
            <a:extLst>
              <a:ext uri="{FF2B5EF4-FFF2-40B4-BE49-F238E27FC236}">
                <a16:creationId xmlns:a16="http://schemas.microsoft.com/office/drawing/2014/main" id="{5D69F7BC-88CC-6F93-68D4-7BCDAB85B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6255213" y="6364357"/>
            <a:ext cx="2032787" cy="392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1398</Words>
  <Application>Microsoft Macintosh PowerPoint</Application>
  <PresentationFormat>Custom</PresentationFormat>
  <Paragraphs>102</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Noto Sans</vt:lpstr>
      <vt:lpstr>Arial</vt:lpstr>
      <vt:lpstr>Be Vietnam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Minh Tri Nguyen</cp:lastModifiedBy>
  <cp:revision>3</cp:revision>
  <dcterms:created xsi:type="dcterms:W3CDTF">2006-08-16T00:00:00Z</dcterms:created>
  <dcterms:modified xsi:type="dcterms:W3CDTF">2022-09-11T13:01:43Z</dcterms:modified>
  <dc:identifier>DAFL0nXMil8</dc:identifier>
</cp:coreProperties>
</file>